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0" r:id="rId4"/>
    <p:sldId id="263" r:id="rId5"/>
    <p:sldId id="261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0C75"/>
    <a:srgbClr val="A568D2"/>
    <a:srgbClr val="C00000"/>
    <a:srgbClr val="9954CC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61" autoAdjust="0"/>
    <p:restoredTop sz="95405" autoAdjust="0"/>
  </p:normalViewPr>
  <p:slideViewPr>
    <p:cSldViewPr snapToGrid="0">
      <p:cViewPr>
        <p:scale>
          <a:sx n="56" d="100"/>
          <a:sy n="56" d="100"/>
        </p:scale>
        <p:origin x="1598" y="5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E476-BAA8-4465-B897-A2432120CD04}" type="datetimeFigureOut">
              <a:rPr lang="en-US" smtClean="0"/>
              <a:t>8/15/2018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4E202-2FF6-4DCE-970E-942913B18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074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E476-BAA8-4465-B897-A2432120CD04}" type="datetimeFigureOut">
              <a:rPr lang="en-US" smtClean="0"/>
              <a:t>8/15/2018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4E202-2FF6-4DCE-970E-942913B18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243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E476-BAA8-4465-B897-A2432120CD04}" type="datetimeFigureOut">
              <a:rPr lang="en-US" smtClean="0"/>
              <a:t>8/15/2018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4E202-2FF6-4DCE-970E-942913B18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40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E476-BAA8-4465-B897-A2432120CD04}" type="datetimeFigureOut">
              <a:rPr lang="en-US" smtClean="0"/>
              <a:t>8/15/2018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4E202-2FF6-4DCE-970E-942913B18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220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E476-BAA8-4465-B897-A2432120CD04}" type="datetimeFigureOut">
              <a:rPr lang="en-US" smtClean="0"/>
              <a:t>8/15/2018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4E202-2FF6-4DCE-970E-942913B18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29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E476-BAA8-4465-B897-A2432120CD04}" type="datetimeFigureOut">
              <a:rPr lang="en-US" smtClean="0"/>
              <a:t>8/15/2018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4E202-2FF6-4DCE-970E-942913B18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009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E476-BAA8-4465-B897-A2432120CD04}" type="datetimeFigureOut">
              <a:rPr lang="en-US" smtClean="0"/>
              <a:t>8/15/2018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4E202-2FF6-4DCE-970E-942913B18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544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E476-BAA8-4465-B897-A2432120CD04}" type="datetimeFigureOut">
              <a:rPr lang="en-US" smtClean="0"/>
              <a:t>8/15/2018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4E202-2FF6-4DCE-970E-942913B18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27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E476-BAA8-4465-B897-A2432120CD04}" type="datetimeFigureOut">
              <a:rPr lang="en-US" smtClean="0"/>
              <a:t>8/15/2018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4E202-2FF6-4DCE-970E-942913B18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059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E476-BAA8-4465-B897-A2432120CD04}" type="datetimeFigureOut">
              <a:rPr lang="en-US" smtClean="0"/>
              <a:t>8/15/2018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4E202-2FF6-4DCE-970E-942913B18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30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9E476-BAA8-4465-B897-A2432120CD04}" type="datetimeFigureOut">
              <a:rPr lang="en-US" smtClean="0"/>
              <a:t>8/15/2018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4E202-2FF6-4DCE-970E-942913B18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567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9E476-BAA8-4465-B897-A2432120CD04}" type="datetimeFigureOut">
              <a:rPr lang="en-US" smtClean="0"/>
              <a:t>8/15/2018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4E202-2FF6-4DCE-970E-942913B18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062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5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7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7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7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Usulan Desain User Interface TEO e-Disposisi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3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Side Menu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05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144" y="106532"/>
            <a:ext cx="6462954" cy="903785"/>
          </a:xfrm>
        </p:spPr>
        <p:txBody>
          <a:bodyPr>
            <a:noAutofit/>
          </a:bodyPr>
          <a:lstStyle/>
          <a:p>
            <a:pPr algn="ctr"/>
            <a:r>
              <a:rPr lang="id-ID" sz="3200" dirty="0" smtClean="0"/>
              <a:t>Usulan </a:t>
            </a:r>
            <a:r>
              <a:rPr lang="id-ID" sz="3200" dirty="0" smtClean="0"/>
              <a:t>Side Menu</a:t>
            </a:r>
            <a:endParaRPr lang="en-US" sz="32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153548" y="729600"/>
            <a:ext cx="4376691" cy="6093043"/>
            <a:chOff x="153548" y="729600"/>
            <a:chExt cx="4376691" cy="609304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166" t="7838" r="25847" b="14493"/>
            <a:stretch/>
          </p:blipFill>
          <p:spPr>
            <a:xfrm>
              <a:off x="153548" y="729600"/>
              <a:ext cx="4376691" cy="6093043"/>
            </a:xfrm>
            <a:prstGeom prst="rect">
              <a:avLst/>
            </a:prstGeom>
            <a:ln>
              <a:noFill/>
            </a:ln>
          </p:spPr>
        </p:pic>
        <p:sp>
          <p:nvSpPr>
            <p:cNvPr id="6" name="Rectangle 5"/>
            <p:cNvSpPr/>
            <p:nvPr/>
          </p:nvSpPr>
          <p:spPr>
            <a:xfrm>
              <a:off x="867508" y="1464816"/>
              <a:ext cx="2350477" cy="51490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1100" b="1" dirty="0" smtClean="0"/>
                <a:t>          TEO </a:t>
              </a:r>
              <a:br>
                <a:rPr lang="id-ID" sz="1100" b="1" dirty="0" smtClean="0"/>
              </a:br>
              <a:r>
                <a:rPr lang="id-ID" sz="1100" b="1" dirty="0" smtClean="0"/>
                <a:t>         </a:t>
              </a:r>
              <a:r>
                <a:rPr lang="id-ID" sz="800" b="1" dirty="0" smtClean="0"/>
                <a:t>My Task</a:t>
              </a:r>
              <a:endParaRPr lang="en-US" sz="1100" b="1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67508" y="1979720"/>
              <a:ext cx="2350477" cy="326294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67508" y="5242661"/>
              <a:ext cx="2350477" cy="35510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7225" y="1597572"/>
              <a:ext cx="179913" cy="180987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1974" y="1617669"/>
              <a:ext cx="210503" cy="204471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867508" y="1981937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 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Dinas ESDM Prov. Babel</a:t>
              </a:r>
              <a:r>
                <a:rPr lang="id-ID" sz="900" dirty="0">
                  <a:solidFill>
                    <a:schemeClr val="tx1"/>
                  </a:solidFill>
                </a:rPr>
                <a:t>, </a:t>
              </a:r>
              <a:r>
                <a:rPr lang="id-ID" sz="900" dirty="0" smtClean="0">
                  <a:solidFill>
                    <a:schemeClr val="tx1"/>
                  </a:solidFill>
                </a:rPr>
                <a:t/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900" dirty="0" smtClean="0">
                  <a:solidFill>
                    <a:schemeClr val="tx1"/>
                  </a:solidFill>
                </a:rPr>
                <a:t>          </a:t>
              </a:r>
              <a:r>
                <a:rPr lang="id-ID" sz="800" dirty="0" smtClean="0">
                  <a:solidFill>
                    <a:schemeClr val="tx1"/>
                  </a:solidFill>
                </a:rPr>
                <a:t>19 </a:t>
              </a:r>
              <a:r>
                <a:rPr lang="id-ID" sz="800" dirty="0">
                  <a:solidFill>
                    <a:schemeClr val="tx1"/>
                  </a:solidFill>
                </a:rPr>
                <a:t>Mar  2018</a:t>
              </a:r>
              <a:r>
                <a:rPr lang="id-ID" sz="800" dirty="0" smtClean="0">
                  <a:solidFill>
                    <a:schemeClr val="tx1"/>
                  </a:solidFill>
                </a:rPr>
                <a:t/>
              </a:r>
              <a:br>
                <a:rPr lang="id-ID" sz="8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Undangan Paparan RKAB Timah...,</a:t>
              </a:r>
            </a:p>
            <a:p>
              <a:r>
                <a:rPr lang="id-ID" sz="800" dirty="0">
                  <a:solidFill>
                    <a:schemeClr val="tx1"/>
                  </a:solidFill>
                </a:rPr>
                <a:t> </a:t>
              </a:r>
              <a:r>
                <a:rPr lang="id-ID" sz="800" dirty="0" smtClean="0">
                  <a:solidFill>
                    <a:schemeClr val="tx1"/>
                  </a:solidFill>
                </a:rPr>
                <a:t>          </a:t>
              </a: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2763627" y="2039649"/>
              <a:ext cx="418121" cy="141232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867508" y="2499058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 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Bupati Bangka Barat</a:t>
              </a:r>
              <a:r>
                <a:rPr lang="id-ID" sz="900" dirty="0">
                  <a:solidFill>
                    <a:schemeClr val="tx1"/>
                  </a:solidFill>
                </a:rPr>
                <a:t>, </a:t>
              </a:r>
              <a:r>
                <a:rPr lang="id-ID" sz="800" dirty="0">
                  <a:solidFill>
                    <a:schemeClr val="tx1"/>
                  </a:solidFill>
                </a:rPr>
                <a:t>28 Mar 2018</a:t>
              </a:r>
              <a:r>
                <a:rPr lang="id-ID" sz="900" dirty="0" smtClean="0">
                  <a:solidFill>
                    <a:schemeClr val="tx1"/>
                  </a:solidFill>
                </a:rPr>
                <a:t/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Kunjungan Pejabat Kabupaten </a:t>
              </a:r>
              <a:br>
                <a:rPr lang="id-ID" sz="8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Bangka Barat ke PT Timah Tbk</a:t>
              </a: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2802376" y="2556374"/>
              <a:ext cx="406081" cy="136494"/>
            </a:xfrm>
            <a:prstGeom prst="roundRect">
              <a:avLst>
                <a:gd name="adj" fmla="val 4118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600" b="1" dirty="0" smtClean="0"/>
                <a:t>Dirut</a:t>
              </a:r>
              <a:endParaRPr lang="en-US" sz="600" b="1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2802376" y="2791733"/>
              <a:ext cx="393774" cy="152426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867508" y="3016179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</a:t>
              </a:r>
              <a:r>
                <a:rPr lang="id-ID" sz="900" dirty="0">
                  <a:solidFill>
                    <a:schemeClr val="tx1"/>
                  </a:solidFill>
                </a:rPr>
                <a:t> </a:t>
              </a:r>
              <a:r>
                <a:rPr lang="id-ID" sz="900" dirty="0" smtClean="0">
                  <a:solidFill>
                    <a:schemeClr val="tx1"/>
                  </a:solidFill>
                </a:rPr>
                <a:t>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Dirut </a:t>
              </a:r>
              <a:r>
                <a:rPr lang="id-ID" sz="900" dirty="0">
                  <a:solidFill>
                    <a:schemeClr val="tx1"/>
                  </a:solidFill>
                </a:rPr>
                <a:t>, </a:t>
              </a:r>
              <a:r>
                <a:rPr lang="id-ID" sz="800" dirty="0">
                  <a:solidFill>
                    <a:schemeClr val="tx1"/>
                  </a:solidFill>
                </a:rPr>
                <a:t>29 Mar 2018</a:t>
              </a:r>
              <a:r>
                <a:rPr lang="id-ID" sz="900" dirty="0" smtClean="0">
                  <a:solidFill>
                    <a:schemeClr val="tx1"/>
                  </a:solidFill>
                </a:rPr>
                <a:t>, </a:t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Edaran kebijakan Kartu Tambang </a:t>
              </a:r>
              <a:br>
                <a:rPr lang="id-ID" sz="8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di lingkungan Darat Bangka ...</a:t>
              </a: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2802376" y="3305338"/>
              <a:ext cx="393774" cy="152426"/>
            </a:xfrm>
            <a:prstGeom prst="roundRect">
              <a:avLst>
                <a:gd name="adj" fmla="val 43502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805538" y="3286134"/>
              <a:ext cx="409086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600" b="1" dirty="0" smtClean="0">
                  <a:solidFill>
                    <a:schemeClr val="bg1"/>
                  </a:solidFill>
                </a:rPr>
                <a:t>Edaran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2773979" y="2236072"/>
              <a:ext cx="444006" cy="164517"/>
            </a:xfrm>
            <a:prstGeom prst="roundRect">
              <a:avLst>
                <a:gd name="adj" fmla="val 45310"/>
              </a:avLst>
            </a:prstGeom>
            <a:solidFill>
              <a:srgbClr val="9954CC"/>
            </a:solidFill>
            <a:ln>
              <a:solidFill>
                <a:srgbClr val="9954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bg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867508" y="3530643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</a:t>
              </a:r>
              <a:r>
                <a:rPr lang="id-ID" sz="900" dirty="0">
                  <a:solidFill>
                    <a:schemeClr val="tx1"/>
                  </a:solidFill>
                </a:rPr>
                <a:t> </a:t>
              </a:r>
              <a:r>
                <a:rPr lang="id-ID" sz="900" dirty="0" smtClean="0">
                  <a:solidFill>
                    <a:schemeClr val="tx1"/>
                  </a:solidFill>
                </a:rPr>
                <a:t>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Kadiv P2P</a:t>
              </a:r>
              <a:r>
                <a:rPr lang="id-ID" sz="900" dirty="0">
                  <a:solidFill>
                    <a:schemeClr val="tx1"/>
                  </a:solidFill>
                </a:rPr>
                <a:t>, </a:t>
              </a:r>
              <a:r>
                <a:rPr lang="id-ID" sz="800" dirty="0">
                  <a:solidFill>
                    <a:schemeClr val="tx1"/>
                  </a:solidFill>
                </a:rPr>
                <a:t>4 </a:t>
              </a:r>
              <a:r>
                <a:rPr lang="id-ID" sz="800" dirty="0" smtClean="0">
                  <a:solidFill>
                    <a:schemeClr val="tx1"/>
                  </a:solidFill>
                </a:rPr>
                <a:t>Apr 2018</a:t>
              </a:r>
              <a:r>
                <a:rPr lang="id-ID" sz="900" dirty="0" smtClean="0">
                  <a:solidFill>
                    <a:schemeClr val="tx1"/>
                  </a:solidFill>
                </a:rPr>
                <a:t>,</a:t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Laporan Eksplorasi Timah Nigeria </a:t>
              </a:r>
              <a:br>
                <a:rPr lang="id-ID" sz="800" dirty="0" smtClean="0">
                  <a:solidFill>
                    <a:schemeClr val="tx1"/>
                  </a:solidFill>
                </a:rPr>
              </a:br>
              <a:endParaRPr lang="id-ID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2818297" y="3819802"/>
              <a:ext cx="377853" cy="152426"/>
            </a:xfrm>
            <a:prstGeom prst="roundRect">
              <a:avLst>
                <a:gd name="adj" fmla="val 30846"/>
              </a:avLst>
            </a:prstGeom>
            <a:solidFill>
              <a:srgbClr val="7030A0"/>
            </a:solidFill>
            <a:ln>
              <a:solidFill>
                <a:srgbClr val="A568D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818361" y="3810215"/>
              <a:ext cx="39466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600" b="1" dirty="0" smtClean="0">
                  <a:solidFill>
                    <a:srgbClr val="FFFF00"/>
                  </a:solidFill>
                </a:rPr>
                <a:t>Memo</a:t>
              </a:r>
              <a:endParaRPr lang="en-US" sz="2400" b="1" dirty="0">
                <a:solidFill>
                  <a:srgbClr val="FFFF00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867508" y="4058333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</a:t>
              </a:r>
              <a:r>
                <a:rPr lang="id-ID" sz="900" dirty="0">
                  <a:solidFill>
                    <a:schemeClr val="tx1"/>
                  </a:solidFill>
                </a:rPr>
                <a:t> </a:t>
              </a:r>
              <a:r>
                <a:rPr lang="id-ID" sz="900" dirty="0" smtClean="0">
                  <a:solidFill>
                    <a:schemeClr val="tx1"/>
                  </a:solidFill>
                </a:rPr>
                <a:t>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PT Aneka Tambang</a:t>
              </a:r>
              <a:r>
                <a:rPr lang="id-ID" sz="900" dirty="0" smtClean="0">
                  <a:solidFill>
                    <a:schemeClr val="tx1"/>
                  </a:solidFill>
                </a:rPr>
                <a:t>, 4 </a:t>
              </a:r>
              <a:r>
                <a:rPr lang="id-ID" sz="900" dirty="0">
                  <a:solidFill>
                    <a:schemeClr val="tx1"/>
                  </a:solidFill>
                </a:rPr>
                <a:t>Apr 2018</a:t>
              </a:r>
              <a:r>
                <a:rPr lang="id-ID" sz="900" dirty="0" smtClean="0">
                  <a:solidFill>
                    <a:schemeClr val="tx1"/>
                  </a:solidFill>
                </a:rPr>
                <a:t/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Kerjasama Eksplorasi Darat di Belitung</a:t>
              </a: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2914121" y="4342276"/>
              <a:ext cx="282030" cy="152426"/>
            </a:xfrm>
            <a:prstGeom prst="roundRect">
              <a:avLst>
                <a:gd name="adj" fmla="val 30846"/>
              </a:avLst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868929" y="4323272"/>
              <a:ext cx="37702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/>
                <a:t>Draft</a:t>
              </a:r>
              <a:endParaRPr lang="en-US" sz="2800" b="1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870385" y="4571972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</a:t>
              </a:r>
              <a:r>
                <a:rPr lang="id-ID" sz="900" dirty="0">
                  <a:solidFill>
                    <a:schemeClr val="tx1"/>
                  </a:solidFill>
                </a:rPr>
                <a:t> </a:t>
              </a:r>
              <a:r>
                <a:rPr lang="id-ID" sz="900" dirty="0" smtClean="0">
                  <a:solidFill>
                    <a:schemeClr val="tx1"/>
                  </a:solidFill>
                </a:rPr>
                <a:t>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Kadiv. Akutansi</a:t>
              </a:r>
              <a:r>
                <a:rPr lang="id-ID" sz="900" dirty="0" smtClean="0">
                  <a:solidFill>
                    <a:schemeClr val="tx1"/>
                  </a:solidFill>
                </a:rPr>
                <a:t>, 4 Apri 2018</a:t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Tagihan Pajak Bumi &amp; Bangunan lahan</a:t>
              </a:r>
              <a:br>
                <a:rPr lang="id-ID" sz="8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PT Timah di Bekasi</a:t>
              </a:r>
            </a:p>
          </p:txBody>
        </p:sp>
        <p:pic>
          <p:nvPicPr>
            <p:cNvPr id="82" name="Picture 8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18297" y="5265486"/>
              <a:ext cx="317447" cy="317447"/>
            </a:xfrm>
            <a:prstGeom prst="rect">
              <a:avLst/>
            </a:prstGeom>
          </p:spPr>
        </p:pic>
        <p:pic>
          <p:nvPicPr>
            <p:cNvPr id="83" name="Picture 8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4085" y="5301943"/>
              <a:ext cx="237993" cy="237993"/>
            </a:xfrm>
            <a:prstGeom prst="rect">
              <a:avLst/>
            </a:prstGeom>
          </p:spPr>
        </p:pic>
        <p:pic>
          <p:nvPicPr>
            <p:cNvPr id="84" name="Picture 8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760" y="5286517"/>
              <a:ext cx="267393" cy="267393"/>
            </a:xfrm>
            <a:prstGeom prst="rect">
              <a:avLst/>
            </a:prstGeom>
          </p:spPr>
        </p:pic>
        <p:pic>
          <p:nvPicPr>
            <p:cNvPr id="85" name="Picture 8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8372" y="5286517"/>
              <a:ext cx="236923" cy="236923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8066" y="2045853"/>
              <a:ext cx="252556" cy="252556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4392" y="3128917"/>
              <a:ext cx="272242" cy="262976"/>
            </a:xfrm>
            <a:prstGeom prst="rect">
              <a:avLst/>
            </a:prstGeom>
          </p:spPr>
        </p:pic>
        <p:pic>
          <p:nvPicPr>
            <p:cNvPr id="129" name="Picture 12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4392" y="2608347"/>
              <a:ext cx="272242" cy="262976"/>
            </a:xfrm>
            <a:prstGeom prst="rect">
              <a:avLst/>
            </a:prstGeom>
          </p:spPr>
        </p:pic>
        <p:sp>
          <p:nvSpPr>
            <p:cNvPr id="130" name="Rounded Rectangle 129"/>
            <p:cNvSpPr/>
            <p:nvPr/>
          </p:nvSpPr>
          <p:spPr>
            <a:xfrm>
              <a:off x="2773979" y="3086188"/>
              <a:ext cx="406081" cy="136494"/>
            </a:xfrm>
            <a:prstGeom prst="roundRect">
              <a:avLst>
                <a:gd name="adj" fmla="val 4118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600" b="1" dirty="0" smtClean="0"/>
                <a:t>Dirut</a:t>
              </a:r>
              <a:endParaRPr lang="en-US" sz="6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710151" y="2214337"/>
              <a:ext cx="569387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>
                  <a:solidFill>
                    <a:schemeClr val="bg1"/>
                  </a:solidFill>
                </a:rPr>
                <a:t>Undangan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746218" y="2005805"/>
              <a:ext cx="47320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/>
                <a:t>Instansi</a:t>
              </a:r>
              <a:endParaRPr lang="en-US" b="1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2752185" y="2776784"/>
              <a:ext cx="51007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/>
                <a:t>Disposisi</a:t>
              </a:r>
              <a:endParaRPr lang="en-US" b="1" dirty="0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547" y="3631488"/>
              <a:ext cx="281267" cy="281267"/>
            </a:xfrm>
            <a:prstGeom prst="rect">
              <a:avLst/>
            </a:prstGeom>
          </p:spPr>
        </p:pic>
        <p:sp>
          <p:nvSpPr>
            <p:cNvPr id="133" name="Rounded Rectangle 132"/>
            <p:cNvSpPr/>
            <p:nvPr/>
          </p:nvSpPr>
          <p:spPr>
            <a:xfrm>
              <a:off x="2790069" y="3590678"/>
              <a:ext cx="406081" cy="136494"/>
            </a:xfrm>
            <a:prstGeom prst="roundRect">
              <a:avLst>
                <a:gd name="adj" fmla="val 41189"/>
              </a:avLst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600" b="1" dirty="0" smtClean="0"/>
                <a:t>P2P</a:t>
              </a:r>
              <a:endParaRPr lang="en-US" sz="6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2152" y="4353508"/>
              <a:ext cx="43313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i="1" dirty="0" smtClean="0"/>
                <a:t>DRAFT</a:t>
              </a:r>
              <a:endParaRPr lang="en-US" sz="700" b="1" i="1" dirty="0"/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2820850" y="4148911"/>
              <a:ext cx="393774" cy="152426"/>
            </a:xfrm>
            <a:prstGeom prst="roundRect">
              <a:avLst>
                <a:gd name="adj" fmla="val 50000"/>
              </a:avLst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2777477" y="4111804"/>
              <a:ext cx="502061" cy="20005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id-ID" sz="700" b="1" dirty="0" smtClean="0"/>
                <a:t>Sekr. Dir</a:t>
              </a:r>
              <a:endParaRPr lang="en-US" b="1" dirty="0"/>
            </a:p>
          </p:txBody>
        </p:sp>
        <p:pic>
          <p:nvPicPr>
            <p:cNvPr id="138" name="Picture 137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427" y="4668615"/>
              <a:ext cx="281267" cy="281267"/>
            </a:xfrm>
            <a:prstGeom prst="rect">
              <a:avLst/>
            </a:prstGeom>
          </p:spPr>
        </p:pic>
        <p:sp>
          <p:nvSpPr>
            <p:cNvPr id="139" name="Rounded Rectangle 138"/>
            <p:cNvSpPr/>
            <p:nvPr/>
          </p:nvSpPr>
          <p:spPr>
            <a:xfrm>
              <a:off x="2790069" y="4613587"/>
              <a:ext cx="406081" cy="136494"/>
            </a:xfrm>
            <a:prstGeom prst="roundRect">
              <a:avLst>
                <a:gd name="adj" fmla="val 41189"/>
              </a:avLst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770556" y="4595296"/>
              <a:ext cx="466794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600" b="1" dirty="0" smtClean="0">
                  <a:solidFill>
                    <a:schemeClr val="bg1"/>
                  </a:solidFill>
                </a:rPr>
                <a:t>Akutansi</a:t>
              </a:r>
              <a:endParaRPr lang="en-US" sz="600" b="1" dirty="0">
                <a:solidFill>
                  <a:schemeClr val="bg1"/>
                </a:solidFill>
              </a:endParaRPr>
            </a:p>
          </p:txBody>
        </p:sp>
        <p:sp>
          <p:nvSpPr>
            <p:cNvPr id="141" name="Rounded Rectangle 140"/>
            <p:cNvSpPr/>
            <p:nvPr/>
          </p:nvSpPr>
          <p:spPr>
            <a:xfrm>
              <a:off x="2818735" y="4857568"/>
              <a:ext cx="377853" cy="152426"/>
            </a:xfrm>
            <a:prstGeom prst="roundRect">
              <a:avLst>
                <a:gd name="adj" fmla="val 30846"/>
              </a:avLst>
            </a:prstGeom>
            <a:solidFill>
              <a:srgbClr val="7030A0"/>
            </a:solidFill>
            <a:ln>
              <a:solidFill>
                <a:srgbClr val="A568D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2813854" y="4845418"/>
              <a:ext cx="39466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600" b="1" dirty="0" smtClean="0">
                  <a:solidFill>
                    <a:srgbClr val="FFFF00"/>
                  </a:solidFill>
                </a:rPr>
                <a:t>Memo</a:t>
              </a:r>
              <a:endParaRPr lang="en-US" sz="2400" b="1" dirty="0">
                <a:solidFill>
                  <a:srgbClr val="FFFF00"/>
                </a:solidFill>
              </a:endParaRP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4631" y="4128530"/>
              <a:ext cx="319709" cy="319709"/>
            </a:xfrm>
            <a:prstGeom prst="rect">
              <a:avLst/>
            </a:prstGeom>
          </p:spPr>
        </p:pic>
      </p:grpSp>
      <p:pic>
        <p:nvPicPr>
          <p:cNvPr id="147" name="Picture 1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9983" y="1631665"/>
            <a:ext cx="179913" cy="180987"/>
          </a:xfrm>
          <a:prstGeom prst="rect">
            <a:avLst/>
          </a:prstGeom>
        </p:spPr>
      </p:pic>
      <p:sp>
        <p:nvSpPr>
          <p:cNvPr id="86" name="Left Brace 85"/>
          <p:cNvSpPr/>
          <p:nvPr/>
        </p:nvSpPr>
        <p:spPr>
          <a:xfrm>
            <a:off x="3929846" y="452284"/>
            <a:ext cx="3199143" cy="5643715"/>
          </a:xfrm>
          <a:prstGeom prst="leftBrace">
            <a:avLst>
              <a:gd name="adj1" fmla="val 12216"/>
              <a:gd name="adj2" fmla="val 58459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299753" y="149556"/>
            <a:ext cx="46580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Tugas saya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dirty="0" smtClean="0"/>
              <a:t>Surat masuk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dirty="0" smtClean="0"/>
              <a:t>Draft Surat keluar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dirty="0" smtClean="0"/>
              <a:t>Nota dinas masuk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dirty="0" smtClean="0"/>
              <a:t>Draft Nota dinas keluar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dirty="0" smtClean="0"/>
              <a:t>Draft Nota dinas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dirty="0" smtClean="0"/>
              <a:t>Diposisi masuk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7128987" y="2327979"/>
            <a:ext cx="46580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Item Terkirim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dirty="0" smtClean="0"/>
              <a:t>Surat Keluar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dirty="0" smtClean="0"/>
              <a:t>Nota dinas keluar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dirty="0" smtClean="0"/>
              <a:t>Diposisi keluar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7128987" y="3658925"/>
            <a:ext cx="46580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Item Diterima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dirty="0" smtClean="0"/>
              <a:t>Surat Masuk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dirty="0" smtClean="0"/>
              <a:t>Nota Dinas Masuk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dirty="0" smtClean="0"/>
              <a:t>Diposisi Masuk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7128986" y="4980960"/>
            <a:ext cx="46580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Draft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dirty="0" smtClean="0"/>
              <a:t>Draft Surat Keluar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dirty="0" smtClean="0"/>
              <a:t>Draft Nota dinas keluar</a:t>
            </a:r>
            <a:endParaRPr lang="en-US" dirty="0"/>
          </a:p>
        </p:txBody>
      </p:sp>
      <p:sp>
        <p:nvSpPr>
          <p:cNvPr id="31" name="Curved Left Arrow 30"/>
          <p:cNvSpPr/>
          <p:nvPr/>
        </p:nvSpPr>
        <p:spPr>
          <a:xfrm>
            <a:off x="9871587" y="958666"/>
            <a:ext cx="1033700" cy="2346672"/>
          </a:xfrm>
          <a:prstGeom prst="curvedLef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0" name="Curved Left Arrow 99"/>
          <p:cNvSpPr/>
          <p:nvPr/>
        </p:nvSpPr>
        <p:spPr>
          <a:xfrm>
            <a:off x="9871587" y="1261209"/>
            <a:ext cx="1302774" cy="3518240"/>
          </a:xfrm>
          <a:prstGeom prst="curvedLef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1" name="Curved Left Arrow 100"/>
          <p:cNvSpPr/>
          <p:nvPr/>
        </p:nvSpPr>
        <p:spPr>
          <a:xfrm>
            <a:off x="9871587" y="1150374"/>
            <a:ext cx="1302774" cy="4650658"/>
          </a:xfrm>
          <a:prstGeom prst="curvedLef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128985" y="5948130"/>
            <a:ext cx="4658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Dashboard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d-ID" dirty="0" smtClean="0"/>
              <a:t>Chart disposisi, surat masuk, suart keluar, </a:t>
            </a:r>
            <a:endParaRPr lang="en-US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907"/>
          <a:stretch/>
        </p:blipFill>
        <p:spPr>
          <a:xfrm>
            <a:off x="860156" y="1460072"/>
            <a:ext cx="2370004" cy="426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86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Tampilan di Smartphone DIREKSI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Simulasi pada Direktur Operasi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83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143" y="106532"/>
            <a:ext cx="11743645" cy="903785"/>
          </a:xfrm>
        </p:spPr>
        <p:txBody>
          <a:bodyPr>
            <a:noAutofit/>
          </a:bodyPr>
          <a:lstStyle/>
          <a:p>
            <a:pPr algn="ctr"/>
            <a:r>
              <a:rPr lang="id-ID" sz="3200" dirty="0" smtClean="0"/>
              <a:t>Usulan User Interface TEO untuk Direksi (Terima surat dari Eksternal)</a:t>
            </a:r>
            <a:endParaRPr lang="en-US" sz="32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153548" y="729600"/>
            <a:ext cx="4376691" cy="6093043"/>
            <a:chOff x="153548" y="729600"/>
            <a:chExt cx="4376691" cy="609304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166" t="7838" r="25847" b="14493"/>
            <a:stretch/>
          </p:blipFill>
          <p:spPr>
            <a:xfrm>
              <a:off x="153548" y="729600"/>
              <a:ext cx="4376691" cy="6093043"/>
            </a:xfrm>
            <a:prstGeom prst="rect">
              <a:avLst/>
            </a:prstGeom>
            <a:ln>
              <a:noFill/>
            </a:ln>
          </p:spPr>
        </p:pic>
        <p:sp>
          <p:nvSpPr>
            <p:cNvPr id="6" name="Rectangle 5"/>
            <p:cNvSpPr/>
            <p:nvPr/>
          </p:nvSpPr>
          <p:spPr>
            <a:xfrm>
              <a:off x="867508" y="1464816"/>
              <a:ext cx="2350477" cy="51490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1100" b="1" dirty="0" smtClean="0"/>
                <a:t>          TEO </a:t>
              </a:r>
              <a:br>
                <a:rPr lang="id-ID" sz="1100" b="1" dirty="0" smtClean="0"/>
              </a:br>
              <a:r>
                <a:rPr lang="id-ID" sz="1100" b="1" dirty="0" smtClean="0"/>
                <a:t>         </a:t>
              </a:r>
              <a:r>
                <a:rPr lang="id-ID" sz="900" b="1" dirty="0" smtClean="0"/>
                <a:t>Tugas saya</a:t>
              </a:r>
              <a:endParaRPr lang="en-US" sz="900" b="1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67508" y="1979720"/>
              <a:ext cx="2350477" cy="326294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67508" y="5242661"/>
              <a:ext cx="2350477" cy="35510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7225" y="1597572"/>
              <a:ext cx="179913" cy="180987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1974" y="1617669"/>
              <a:ext cx="210503" cy="204471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867508" y="1981937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 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Dinas ESDM Prov. Babel</a:t>
              </a:r>
              <a:r>
                <a:rPr lang="id-ID" sz="900" dirty="0">
                  <a:solidFill>
                    <a:schemeClr val="tx1"/>
                  </a:solidFill>
                </a:rPr>
                <a:t>, </a:t>
              </a:r>
              <a:r>
                <a:rPr lang="id-ID" sz="900" dirty="0" smtClean="0">
                  <a:solidFill>
                    <a:schemeClr val="tx1"/>
                  </a:solidFill>
                </a:rPr>
                <a:t/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900" dirty="0" smtClean="0">
                  <a:solidFill>
                    <a:schemeClr val="tx1"/>
                  </a:solidFill>
                </a:rPr>
                <a:t>          </a:t>
              </a:r>
              <a:r>
                <a:rPr lang="id-ID" sz="800" dirty="0" smtClean="0">
                  <a:solidFill>
                    <a:schemeClr val="tx1"/>
                  </a:solidFill>
                </a:rPr>
                <a:t>19 </a:t>
              </a:r>
              <a:r>
                <a:rPr lang="id-ID" sz="800" dirty="0">
                  <a:solidFill>
                    <a:schemeClr val="tx1"/>
                  </a:solidFill>
                </a:rPr>
                <a:t>Mar  2018</a:t>
              </a:r>
              <a:r>
                <a:rPr lang="id-ID" sz="800" dirty="0" smtClean="0">
                  <a:solidFill>
                    <a:schemeClr val="tx1"/>
                  </a:solidFill>
                </a:rPr>
                <a:t/>
              </a:r>
              <a:br>
                <a:rPr lang="id-ID" sz="8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Undangan Paparan RKAB Timah...,</a:t>
              </a:r>
            </a:p>
            <a:p>
              <a:r>
                <a:rPr lang="id-ID" sz="800" dirty="0">
                  <a:solidFill>
                    <a:schemeClr val="tx1"/>
                  </a:solidFill>
                </a:rPr>
                <a:t> </a:t>
              </a:r>
              <a:r>
                <a:rPr lang="id-ID" sz="800" dirty="0" smtClean="0">
                  <a:solidFill>
                    <a:schemeClr val="tx1"/>
                  </a:solidFill>
                </a:rPr>
                <a:t>          </a:t>
              </a: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2763627" y="2039649"/>
              <a:ext cx="418121" cy="141232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867508" y="2499058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 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Bupati Bangka Barat</a:t>
              </a:r>
              <a:r>
                <a:rPr lang="id-ID" sz="900" dirty="0">
                  <a:solidFill>
                    <a:schemeClr val="tx1"/>
                  </a:solidFill>
                </a:rPr>
                <a:t>, </a:t>
              </a:r>
              <a:r>
                <a:rPr lang="id-ID" sz="800" dirty="0">
                  <a:solidFill>
                    <a:schemeClr val="tx1"/>
                  </a:solidFill>
                </a:rPr>
                <a:t>28 Mar 2018</a:t>
              </a:r>
              <a:r>
                <a:rPr lang="id-ID" sz="900" dirty="0" smtClean="0">
                  <a:solidFill>
                    <a:schemeClr val="tx1"/>
                  </a:solidFill>
                </a:rPr>
                <a:t/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Kunjungan Pejabat Kabupaten </a:t>
              </a:r>
              <a:br>
                <a:rPr lang="id-ID" sz="8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Bangka Barat ke PT Timah Tbk</a:t>
              </a: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2802376" y="2556374"/>
              <a:ext cx="406081" cy="136494"/>
            </a:xfrm>
            <a:prstGeom prst="roundRect">
              <a:avLst>
                <a:gd name="adj" fmla="val 4118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600" b="1" dirty="0" smtClean="0"/>
                <a:t>Dirut</a:t>
              </a:r>
              <a:endParaRPr lang="en-US" sz="600" b="1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2802376" y="2791733"/>
              <a:ext cx="393774" cy="152426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867508" y="3016179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</a:t>
              </a:r>
              <a:r>
                <a:rPr lang="id-ID" sz="900" dirty="0">
                  <a:solidFill>
                    <a:schemeClr val="tx1"/>
                  </a:solidFill>
                </a:rPr>
                <a:t> </a:t>
              </a:r>
              <a:r>
                <a:rPr lang="id-ID" sz="900" dirty="0" smtClean="0">
                  <a:solidFill>
                    <a:schemeClr val="tx1"/>
                  </a:solidFill>
                </a:rPr>
                <a:t>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Dirut </a:t>
              </a:r>
              <a:r>
                <a:rPr lang="id-ID" sz="900" dirty="0">
                  <a:solidFill>
                    <a:schemeClr val="tx1"/>
                  </a:solidFill>
                </a:rPr>
                <a:t>, </a:t>
              </a:r>
              <a:r>
                <a:rPr lang="id-ID" sz="800" dirty="0">
                  <a:solidFill>
                    <a:schemeClr val="tx1"/>
                  </a:solidFill>
                </a:rPr>
                <a:t>29 Mar 2018</a:t>
              </a:r>
              <a:r>
                <a:rPr lang="id-ID" sz="900" dirty="0" smtClean="0">
                  <a:solidFill>
                    <a:schemeClr val="tx1"/>
                  </a:solidFill>
                </a:rPr>
                <a:t>, </a:t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Edaran kebijakan Kartu Tambang </a:t>
              </a:r>
              <a:br>
                <a:rPr lang="id-ID" sz="8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di lingkungan Darat Bangka ...</a:t>
              </a: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2802376" y="3305338"/>
              <a:ext cx="393774" cy="152426"/>
            </a:xfrm>
            <a:prstGeom prst="roundRect">
              <a:avLst>
                <a:gd name="adj" fmla="val 43502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805538" y="3286134"/>
              <a:ext cx="409086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600" b="1" dirty="0" smtClean="0">
                  <a:solidFill>
                    <a:schemeClr val="bg1"/>
                  </a:solidFill>
                </a:rPr>
                <a:t>Edaran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2773979" y="2236072"/>
              <a:ext cx="444006" cy="164517"/>
            </a:xfrm>
            <a:prstGeom prst="roundRect">
              <a:avLst>
                <a:gd name="adj" fmla="val 45310"/>
              </a:avLst>
            </a:prstGeom>
            <a:solidFill>
              <a:srgbClr val="9954CC"/>
            </a:solidFill>
            <a:ln>
              <a:solidFill>
                <a:srgbClr val="9954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bg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867508" y="3530643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</a:t>
              </a:r>
              <a:r>
                <a:rPr lang="id-ID" sz="900" dirty="0">
                  <a:solidFill>
                    <a:schemeClr val="tx1"/>
                  </a:solidFill>
                </a:rPr>
                <a:t> </a:t>
              </a:r>
              <a:r>
                <a:rPr lang="id-ID" sz="900" dirty="0" smtClean="0">
                  <a:solidFill>
                    <a:schemeClr val="tx1"/>
                  </a:solidFill>
                </a:rPr>
                <a:t>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Kadiv P2P</a:t>
              </a:r>
              <a:r>
                <a:rPr lang="id-ID" sz="900" dirty="0">
                  <a:solidFill>
                    <a:schemeClr val="tx1"/>
                  </a:solidFill>
                </a:rPr>
                <a:t>, </a:t>
              </a:r>
              <a:r>
                <a:rPr lang="id-ID" sz="800" dirty="0">
                  <a:solidFill>
                    <a:schemeClr val="tx1"/>
                  </a:solidFill>
                </a:rPr>
                <a:t>4 </a:t>
              </a:r>
              <a:r>
                <a:rPr lang="id-ID" sz="800" dirty="0" smtClean="0">
                  <a:solidFill>
                    <a:schemeClr val="tx1"/>
                  </a:solidFill>
                </a:rPr>
                <a:t>Apr 2018</a:t>
              </a:r>
              <a:r>
                <a:rPr lang="id-ID" sz="900" dirty="0" smtClean="0">
                  <a:solidFill>
                    <a:schemeClr val="tx1"/>
                  </a:solidFill>
                </a:rPr>
                <a:t>,</a:t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Laporan Eksplorasi Timah Nigeria </a:t>
              </a:r>
              <a:br>
                <a:rPr lang="id-ID" sz="800" dirty="0" smtClean="0">
                  <a:solidFill>
                    <a:schemeClr val="tx1"/>
                  </a:solidFill>
                </a:rPr>
              </a:br>
              <a:endParaRPr lang="id-ID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2818297" y="3819802"/>
              <a:ext cx="377853" cy="152426"/>
            </a:xfrm>
            <a:prstGeom prst="roundRect">
              <a:avLst>
                <a:gd name="adj" fmla="val 30846"/>
              </a:avLst>
            </a:prstGeom>
            <a:solidFill>
              <a:srgbClr val="7030A0"/>
            </a:solidFill>
            <a:ln>
              <a:solidFill>
                <a:srgbClr val="A568D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818361" y="3810215"/>
              <a:ext cx="39466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600" b="1" dirty="0" smtClean="0">
                  <a:solidFill>
                    <a:srgbClr val="FFFF00"/>
                  </a:solidFill>
                </a:rPr>
                <a:t>Memo</a:t>
              </a:r>
              <a:endParaRPr lang="en-US" sz="2400" b="1" dirty="0">
                <a:solidFill>
                  <a:srgbClr val="FFFF00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867508" y="4058333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</a:t>
              </a:r>
              <a:r>
                <a:rPr lang="id-ID" sz="900" dirty="0">
                  <a:solidFill>
                    <a:schemeClr val="tx1"/>
                  </a:solidFill>
                </a:rPr>
                <a:t> </a:t>
              </a:r>
              <a:r>
                <a:rPr lang="id-ID" sz="900" dirty="0" smtClean="0">
                  <a:solidFill>
                    <a:schemeClr val="tx1"/>
                  </a:solidFill>
                </a:rPr>
                <a:t>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PT Aneka Tambang</a:t>
              </a:r>
              <a:r>
                <a:rPr lang="id-ID" sz="900" dirty="0" smtClean="0">
                  <a:solidFill>
                    <a:schemeClr val="tx1"/>
                  </a:solidFill>
                </a:rPr>
                <a:t>, 4 </a:t>
              </a:r>
              <a:r>
                <a:rPr lang="id-ID" sz="900" dirty="0">
                  <a:solidFill>
                    <a:schemeClr val="tx1"/>
                  </a:solidFill>
                </a:rPr>
                <a:t>Apr 2018</a:t>
              </a:r>
              <a:r>
                <a:rPr lang="id-ID" sz="900" dirty="0" smtClean="0">
                  <a:solidFill>
                    <a:schemeClr val="tx1"/>
                  </a:solidFill>
                </a:rPr>
                <a:t/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Kerjasama Eksplorasi Darat di Belitung</a:t>
              </a: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2914121" y="4342276"/>
              <a:ext cx="282030" cy="152426"/>
            </a:xfrm>
            <a:prstGeom prst="roundRect">
              <a:avLst>
                <a:gd name="adj" fmla="val 30846"/>
              </a:avLst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868929" y="4323272"/>
              <a:ext cx="37702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/>
                <a:t>Draft</a:t>
              </a:r>
              <a:endParaRPr lang="en-US" sz="2800" b="1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870385" y="4571972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</a:t>
              </a:r>
              <a:r>
                <a:rPr lang="id-ID" sz="900" dirty="0">
                  <a:solidFill>
                    <a:schemeClr val="tx1"/>
                  </a:solidFill>
                </a:rPr>
                <a:t> </a:t>
              </a:r>
              <a:r>
                <a:rPr lang="id-ID" sz="900" dirty="0" smtClean="0">
                  <a:solidFill>
                    <a:schemeClr val="tx1"/>
                  </a:solidFill>
                </a:rPr>
                <a:t>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Kadiv. Akutansi</a:t>
              </a:r>
              <a:r>
                <a:rPr lang="id-ID" sz="900" dirty="0" smtClean="0">
                  <a:solidFill>
                    <a:schemeClr val="tx1"/>
                  </a:solidFill>
                </a:rPr>
                <a:t>, 4 Apri 2018</a:t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Tagihan Pajak Bumi &amp; Bangunan lahan</a:t>
              </a:r>
              <a:br>
                <a:rPr lang="id-ID" sz="8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PT Timah di Bekasi</a:t>
              </a:r>
            </a:p>
          </p:txBody>
        </p:sp>
        <p:pic>
          <p:nvPicPr>
            <p:cNvPr id="82" name="Picture 8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18297" y="5265486"/>
              <a:ext cx="317447" cy="317447"/>
            </a:xfrm>
            <a:prstGeom prst="rect">
              <a:avLst/>
            </a:prstGeom>
          </p:spPr>
        </p:pic>
        <p:pic>
          <p:nvPicPr>
            <p:cNvPr id="83" name="Picture 8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4085" y="5301943"/>
              <a:ext cx="237993" cy="237993"/>
            </a:xfrm>
            <a:prstGeom prst="rect">
              <a:avLst/>
            </a:prstGeom>
          </p:spPr>
        </p:pic>
        <p:pic>
          <p:nvPicPr>
            <p:cNvPr id="84" name="Picture 8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760" y="5286517"/>
              <a:ext cx="267393" cy="267393"/>
            </a:xfrm>
            <a:prstGeom prst="rect">
              <a:avLst/>
            </a:prstGeom>
          </p:spPr>
        </p:pic>
        <p:pic>
          <p:nvPicPr>
            <p:cNvPr id="85" name="Picture 8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8372" y="5286517"/>
              <a:ext cx="236923" cy="236923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8066" y="2045853"/>
              <a:ext cx="252556" cy="252556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4392" y="3128917"/>
              <a:ext cx="272242" cy="262976"/>
            </a:xfrm>
            <a:prstGeom prst="rect">
              <a:avLst/>
            </a:prstGeom>
          </p:spPr>
        </p:pic>
        <p:pic>
          <p:nvPicPr>
            <p:cNvPr id="129" name="Picture 12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4392" y="2608347"/>
              <a:ext cx="272242" cy="262976"/>
            </a:xfrm>
            <a:prstGeom prst="rect">
              <a:avLst/>
            </a:prstGeom>
          </p:spPr>
        </p:pic>
        <p:sp>
          <p:nvSpPr>
            <p:cNvPr id="130" name="Rounded Rectangle 129"/>
            <p:cNvSpPr/>
            <p:nvPr/>
          </p:nvSpPr>
          <p:spPr>
            <a:xfrm>
              <a:off x="2773979" y="3086188"/>
              <a:ext cx="406081" cy="136494"/>
            </a:xfrm>
            <a:prstGeom prst="roundRect">
              <a:avLst>
                <a:gd name="adj" fmla="val 4118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600" b="1" dirty="0" smtClean="0"/>
                <a:t>Dirut</a:t>
              </a:r>
              <a:endParaRPr lang="en-US" sz="6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710151" y="2214337"/>
              <a:ext cx="569387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>
                  <a:solidFill>
                    <a:schemeClr val="bg1"/>
                  </a:solidFill>
                </a:rPr>
                <a:t>Undangan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746218" y="2005805"/>
              <a:ext cx="47320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/>
                <a:t>Instansi</a:t>
              </a:r>
              <a:endParaRPr lang="en-US" b="1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2752185" y="2776784"/>
              <a:ext cx="51007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/>
                <a:t>Disposisi</a:t>
              </a:r>
              <a:endParaRPr lang="en-US" b="1" dirty="0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547" y="3631488"/>
              <a:ext cx="281267" cy="281267"/>
            </a:xfrm>
            <a:prstGeom prst="rect">
              <a:avLst/>
            </a:prstGeom>
          </p:spPr>
        </p:pic>
        <p:sp>
          <p:nvSpPr>
            <p:cNvPr id="133" name="Rounded Rectangle 132"/>
            <p:cNvSpPr/>
            <p:nvPr/>
          </p:nvSpPr>
          <p:spPr>
            <a:xfrm>
              <a:off x="2790069" y="3590678"/>
              <a:ext cx="406081" cy="136494"/>
            </a:xfrm>
            <a:prstGeom prst="roundRect">
              <a:avLst>
                <a:gd name="adj" fmla="val 41189"/>
              </a:avLst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600" b="1" dirty="0" smtClean="0"/>
                <a:t>P2P</a:t>
              </a:r>
              <a:endParaRPr lang="en-US" sz="6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2152" y="4353508"/>
              <a:ext cx="43313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i="1" dirty="0" smtClean="0"/>
                <a:t>DRAFT</a:t>
              </a:r>
              <a:endParaRPr lang="en-US" sz="700" b="1" i="1" dirty="0"/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2820850" y="4148911"/>
              <a:ext cx="393774" cy="152426"/>
            </a:xfrm>
            <a:prstGeom prst="roundRect">
              <a:avLst>
                <a:gd name="adj" fmla="val 50000"/>
              </a:avLst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2777477" y="4111804"/>
              <a:ext cx="502061" cy="20005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id-ID" sz="700" b="1" dirty="0" smtClean="0"/>
                <a:t>Sekr. Dir</a:t>
              </a:r>
              <a:endParaRPr lang="en-US" b="1" dirty="0"/>
            </a:p>
          </p:txBody>
        </p:sp>
        <p:pic>
          <p:nvPicPr>
            <p:cNvPr id="138" name="Picture 137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427" y="4668615"/>
              <a:ext cx="281267" cy="281267"/>
            </a:xfrm>
            <a:prstGeom prst="rect">
              <a:avLst/>
            </a:prstGeom>
          </p:spPr>
        </p:pic>
        <p:sp>
          <p:nvSpPr>
            <p:cNvPr id="139" name="Rounded Rectangle 138"/>
            <p:cNvSpPr/>
            <p:nvPr/>
          </p:nvSpPr>
          <p:spPr>
            <a:xfrm>
              <a:off x="2790069" y="4613587"/>
              <a:ext cx="406081" cy="136494"/>
            </a:xfrm>
            <a:prstGeom prst="roundRect">
              <a:avLst>
                <a:gd name="adj" fmla="val 41189"/>
              </a:avLst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770556" y="4595296"/>
              <a:ext cx="466794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600" b="1" dirty="0" smtClean="0">
                  <a:solidFill>
                    <a:schemeClr val="bg1"/>
                  </a:solidFill>
                </a:rPr>
                <a:t>Akutansi</a:t>
              </a:r>
              <a:endParaRPr lang="en-US" sz="600" b="1" dirty="0">
                <a:solidFill>
                  <a:schemeClr val="bg1"/>
                </a:solidFill>
              </a:endParaRPr>
            </a:p>
          </p:txBody>
        </p:sp>
        <p:sp>
          <p:nvSpPr>
            <p:cNvPr id="141" name="Rounded Rectangle 140"/>
            <p:cNvSpPr/>
            <p:nvPr/>
          </p:nvSpPr>
          <p:spPr>
            <a:xfrm>
              <a:off x="2818735" y="4857568"/>
              <a:ext cx="377853" cy="152426"/>
            </a:xfrm>
            <a:prstGeom prst="roundRect">
              <a:avLst>
                <a:gd name="adj" fmla="val 30846"/>
              </a:avLst>
            </a:prstGeom>
            <a:solidFill>
              <a:srgbClr val="7030A0"/>
            </a:solidFill>
            <a:ln>
              <a:solidFill>
                <a:srgbClr val="A568D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2813854" y="4845418"/>
              <a:ext cx="39466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600" b="1" dirty="0" smtClean="0">
                  <a:solidFill>
                    <a:srgbClr val="FFFF00"/>
                  </a:solidFill>
                </a:rPr>
                <a:t>Memo</a:t>
              </a:r>
              <a:endParaRPr lang="en-US" sz="2400" b="1" dirty="0">
                <a:solidFill>
                  <a:srgbClr val="FFFF00"/>
                </a:solidFill>
              </a:endParaRP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4631" y="4128530"/>
              <a:ext cx="319709" cy="319709"/>
            </a:xfrm>
            <a:prstGeom prst="rect">
              <a:avLst/>
            </a:prstGeom>
          </p:spPr>
        </p:pic>
      </p:grpSp>
      <p:pic>
        <p:nvPicPr>
          <p:cNvPr id="143" name="Picture 14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6" t="7838" r="25847" b="14493"/>
          <a:stretch/>
        </p:blipFill>
        <p:spPr>
          <a:xfrm>
            <a:off x="7266306" y="763693"/>
            <a:ext cx="4376691" cy="6093043"/>
          </a:xfrm>
          <a:prstGeom prst="rect">
            <a:avLst/>
          </a:prstGeom>
          <a:ln>
            <a:noFill/>
          </a:ln>
        </p:spPr>
      </p:pic>
      <p:sp>
        <p:nvSpPr>
          <p:cNvPr id="144" name="Rectangle 143"/>
          <p:cNvSpPr/>
          <p:nvPr/>
        </p:nvSpPr>
        <p:spPr>
          <a:xfrm>
            <a:off x="7980266" y="1498909"/>
            <a:ext cx="2350477" cy="5149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1100" b="1" dirty="0" smtClean="0"/>
              <a:t>                             TEO </a:t>
            </a:r>
            <a:br>
              <a:rPr lang="id-ID" sz="1100" b="1" dirty="0" smtClean="0"/>
            </a:br>
            <a:r>
              <a:rPr lang="id-ID" sz="1100" b="1" dirty="0" smtClean="0"/>
              <a:t>                            </a:t>
            </a:r>
            <a:r>
              <a:rPr lang="id-ID" sz="800" b="1" dirty="0" smtClean="0"/>
              <a:t>Tugas saya</a:t>
            </a:r>
            <a:endParaRPr lang="en-US" sz="1100" b="1" dirty="0"/>
          </a:p>
        </p:txBody>
      </p:sp>
      <p:sp>
        <p:nvSpPr>
          <p:cNvPr id="145" name="Rectangle 144"/>
          <p:cNvSpPr/>
          <p:nvPr/>
        </p:nvSpPr>
        <p:spPr>
          <a:xfrm>
            <a:off x="7980266" y="2013813"/>
            <a:ext cx="2350477" cy="32629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7" name="Picture 1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9983" y="1631665"/>
            <a:ext cx="179913" cy="180987"/>
          </a:xfrm>
          <a:prstGeom prst="rect">
            <a:avLst/>
          </a:prstGeom>
        </p:spPr>
      </p:pic>
      <p:sp>
        <p:nvSpPr>
          <p:cNvPr id="149" name="Rectangle 148"/>
          <p:cNvSpPr/>
          <p:nvPr/>
        </p:nvSpPr>
        <p:spPr>
          <a:xfrm>
            <a:off x="7980266" y="2016029"/>
            <a:ext cx="2350477" cy="3615832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800" i="1" dirty="0" smtClean="0">
                <a:solidFill>
                  <a:srgbClr val="0070C0"/>
                </a:solidFill>
              </a:rPr>
              <a:t>Pengirim    :</a:t>
            </a:r>
            <a:r>
              <a:rPr lang="id-ID" sz="800" i="1" dirty="0" smtClean="0">
                <a:solidFill>
                  <a:srgbClr val="00B0F0"/>
                </a:solidFill>
              </a:rPr>
              <a:t>  </a:t>
            </a:r>
            <a:r>
              <a:rPr lang="id-ID" sz="800" b="1" dirty="0" smtClean="0">
                <a:solidFill>
                  <a:schemeClr val="tx1"/>
                </a:solidFill>
              </a:rPr>
              <a:t>Dinas ESDM Prov. Babel</a:t>
            </a:r>
            <a:r>
              <a:rPr lang="id-ID" sz="900" dirty="0">
                <a:solidFill>
                  <a:schemeClr val="tx1"/>
                </a:solidFill>
              </a:rPr>
              <a:t>, </a:t>
            </a:r>
            <a:r>
              <a:rPr lang="id-ID" sz="900" dirty="0" smtClean="0">
                <a:solidFill>
                  <a:schemeClr val="tx1"/>
                </a:solidFill>
              </a:rPr>
              <a:t/>
            </a:r>
            <a:br>
              <a:rPr lang="id-ID" sz="900" dirty="0" smtClean="0">
                <a:solidFill>
                  <a:schemeClr val="tx1"/>
                </a:solidFill>
              </a:rPr>
            </a:br>
            <a:r>
              <a:rPr lang="id-ID" sz="900" i="1" dirty="0">
                <a:solidFill>
                  <a:srgbClr val="0070C0"/>
                </a:solidFill>
              </a:rPr>
              <a:t>Perihal     </a:t>
            </a:r>
            <a:r>
              <a:rPr lang="id-ID" sz="900" i="1" dirty="0" smtClean="0">
                <a:solidFill>
                  <a:srgbClr val="0070C0"/>
                </a:solidFill>
              </a:rPr>
              <a:t>:  </a:t>
            </a:r>
            <a:r>
              <a:rPr lang="id-ID" sz="900" dirty="0">
                <a:solidFill>
                  <a:schemeClr val="tx1"/>
                </a:solidFill>
              </a:rPr>
              <a:t>Undangan Paparan RKAB Timah</a:t>
            </a:r>
          </a:p>
          <a:p>
            <a:r>
              <a:rPr lang="id-ID" sz="800" i="1" dirty="0" smtClean="0">
                <a:solidFill>
                  <a:srgbClr val="0070C0"/>
                </a:solidFill>
              </a:rPr>
              <a:t>Tgl surat    : </a:t>
            </a:r>
            <a:r>
              <a:rPr lang="id-ID" sz="800" dirty="0" smtClean="0">
                <a:solidFill>
                  <a:schemeClr val="tx1"/>
                </a:solidFill>
              </a:rPr>
              <a:t>19 </a:t>
            </a:r>
            <a:r>
              <a:rPr lang="id-ID" sz="800" dirty="0">
                <a:solidFill>
                  <a:schemeClr val="tx1"/>
                </a:solidFill>
              </a:rPr>
              <a:t>Mar  </a:t>
            </a:r>
            <a:r>
              <a:rPr lang="id-ID" sz="800" dirty="0" smtClean="0">
                <a:solidFill>
                  <a:schemeClr val="tx1"/>
                </a:solidFill>
              </a:rPr>
              <a:t>2018</a:t>
            </a:r>
            <a:br>
              <a:rPr lang="id-ID" sz="800" dirty="0" smtClean="0">
                <a:solidFill>
                  <a:schemeClr val="tx1"/>
                </a:solidFill>
              </a:rPr>
            </a:br>
            <a:r>
              <a:rPr lang="id-ID" sz="800" i="1" dirty="0" smtClean="0">
                <a:solidFill>
                  <a:srgbClr val="0070C0"/>
                </a:solidFill>
              </a:rPr>
              <a:t>Tgl terima </a:t>
            </a:r>
            <a:r>
              <a:rPr lang="id-ID" sz="800" i="1" dirty="0">
                <a:solidFill>
                  <a:srgbClr val="0070C0"/>
                </a:solidFill>
              </a:rPr>
              <a:t>: </a:t>
            </a:r>
            <a:r>
              <a:rPr lang="id-ID" sz="800" i="1" dirty="0" smtClean="0">
                <a:solidFill>
                  <a:srgbClr val="0070C0"/>
                </a:solidFill>
              </a:rPr>
              <a:t> </a:t>
            </a:r>
            <a:r>
              <a:rPr lang="id-ID" sz="800" dirty="0" smtClean="0">
                <a:solidFill>
                  <a:schemeClr val="tx1"/>
                </a:solidFill>
              </a:rPr>
              <a:t>21 </a:t>
            </a:r>
            <a:r>
              <a:rPr lang="id-ID" sz="800" dirty="0">
                <a:solidFill>
                  <a:schemeClr val="tx1"/>
                </a:solidFill>
              </a:rPr>
              <a:t>Mar  </a:t>
            </a:r>
            <a:r>
              <a:rPr lang="id-ID" sz="800" dirty="0" smtClean="0">
                <a:solidFill>
                  <a:schemeClr val="tx1"/>
                </a:solidFill>
              </a:rPr>
              <a:t>2018</a:t>
            </a:r>
          </a:p>
          <a:p>
            <a:r>
              <a:rPr lang="id-ID" sz="800" i="1" dirty="0" smtClean="0">
                <a:solidFill>
                  <a:srgbClr val="0070C0"/>
                </a:solidFill>
              </a:rPr>
              <a:t>No Surat    : </a:t>
            </a:r>
            <a:r>
              <a:rPr lang="id-ID" sz="800" dirty="0" smtClean="0">
                <a:solidFill>
                  <a:schemeClr val="tx1"/>
                </a:solidFill>
              </a:rPr>
              <a:t>102/DIS-ESDM/BABEL/2-2018</a:t>
            </a:r>
            <a:r>
              <a:rPr lang="id-ID" sz="800" dirty="0">
                <a:solidFill>
                  <a:schemeClr val="tx1"/>
                </a:solidFill>
              </a:rPr>
              <a:t/>
            </a:r>
            <a:br>
              <a:rPr lang="id-ID" sz="800" dirty="0">
                <a:solidFill>
                  <a:schemeClr val="tx1"/>
                </a:solidFill>
              </a:rPr>
            </a:br>
            <a:r>
              <a:rPr lang="id-ID" sz="800" i="1" dirty="0" smtClean="0">
                <a:solidFill>
                  <a:srgbClr val="0070C0"/>
                </a:solidFill>
              </a:rPr>
              <a:t>Lampiran   :</a:t>
            </a:r>
            <a:r>
              <a:rPr lang="id-ID" sz="800" dirty="0" smtClean="0">
                <a:solidFill>
                  <a:schemeClr val="tx1"/>
                </a:solidFill>
              </a:rPr>
              <a:t> 1 berkas,</a:t>
            </a:r>
          </a:p>
          <a:p>
            <a:r>
              <a:rPr lang="id-ID" sz="800" i="1" dirty="0" smtClean="0">
                <a:solidFill>
                  <a:srgbClr val="0070C0"/>
                </a:solidFill>
              </a:rPr>
              <a:t>No Reg       :</a:t>
            </a:r>
            <a:r>
              <a:rPr lang="id-ID" sz="800" dirty="0" smtClean="0">
                <a:solidFill>
                  <a:srgbClr val="0070C0"/>
                </a:solidFill>
              </a:rPr>
              <a:t> </a:t>
            </a:r>
            <a:r>
              <a:rPr lang="id-ID" sz="800" dirty="0" smtClean="0">
                <a:solidFill>
                  <a:schemeClr val="tx1"/>
                </a:solidFill>
              </a:rPr>
              <a:t>1803-1442</a:t>
            </a: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b="1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r>
              <a:rPr lang="id-ID" sz="800" dirty="0">
                <a:solidFill>
                  <a:schemeClr val="tx1"/>
                </a:solidFill>
              </a:rPr>
              <a:t> </a:t>
            </a:r>
            <a:r>
              <a:rPr lang="id-ID" sz="800" dirty="0" smtClean="0">
                <a:solidFill>
                  <a:schemeClr val="tx1"/>
                </a:solidFill>
              </a:rPr>
              <a:t>          </a:t>
            </a:r>
          </a:p>
        </p:txBody>
      </p:sp>
      <p:pic>
        <p:nvPicPr>
          <p:cNvPr id="169" name="Picture 16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0824" y="2079946"/>
            <a:ext cx="252556" cy="252556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9330610" y="2110265"/>
            <a:ext cx="569387" cy="200055"/>
            <a:chOff x="8786484" y="2005805"/>
            <a:chExt cx="569387" cy="200055"/>
          </a:xfrm>
        </p:grpSpPr>
        <p:sp>
          <p:nvSpPr>
            <p:cNvPr id="157" name="Rounded Rectangle 156"/>
            <p:cNvSpPr/>
            <p:nvPr/>
          </p:nvSpPr>
          <p:spPr>
            <a:xfrm>
              <a:off x="8863055" y="2044139"/>
              <a:ext cx="444006" cy="125459"/>
            </a:xfrm>
            <a:prstGeom prst="roundRect">
              <a:avLst>
                <a:gd name="adj" fmla="val 45310"/>
              </a:avLst>
            </a:prstGeom>
            <a:solidFill>
              <a:srgbClr val="9954CC"/>
            </a:solidFill>
            <a:ln>
              <a:solidFill>
                <a:srgbClr val="9954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bg1"/>
                </a:solidFill>
              </a:endParaRP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8786484" y="2005805"/>
              <a:ext cx="569387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>
                  <a:solidFill>
                    <a:schemeClr val="bg1"/>
                  </a:solidFill>
                </a:rPr>
                <a:t>Undangan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9861075" y="2098354"/>
            <a:ext cx="473206" cy="200055"/>
            <a:chOff x="9858976" y="2039898"/>
            <a:chExt cx="473206" cy="200055"/>
          </a:xfrm>
        </p:grpSpPr>
        <p:sp>
          <p:nvSpPr>
            <p:cNvPr id="150" name="Rounded Rectangle 149"/>
            <p:cNvSpPr/>
            <p:nvPr/>
          </p:nvSpPr>
          <p:spPr>
            <a:xfrm>
              <a:off x="9876385" y="2073742"/>
              <a:ext cx="418121" cy="141232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9858976" y="2039898"/>
              <a:ext cx="47320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/>
                <a:t>Instansi</a:t>
              </a:r>
              <a:endParaRPr lang="en-US" b="1" dirty="0"/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9460615" y="3248238"/>
            <a:ext cx="781143" cy="182421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900" b="1" dirty="0" smtClean="0"/>
              <a:t>Lihat Surat</a:t>
            </a:r>
            <a:endParaRPr lang="en-US" sz="9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8290455" y="2117702"/>
            <a:ext cx="11384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800" b="1" dirty="0" smtClean="0"/>
              <a:t>Surat Eksternal Masuk</a:t>
            </a:r>
            <a:endParaRPr lang="en-US" sz="8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976728" y="3277402"/>
            <a:ext cx="11288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800" b="1" dirty="0" smtClean="0">
                <a:solidFill>
                  <a:srgbClr val="C00000"/>
                </a:solidFill>
              </a:rPr>
              <a:t>Disposisi kepada  (2) :</a:t>
            </a:r>
            <a:endParaRPr lang="en-US" sz="800" b="1" dirty="0">
              <a:solidFill>
                <a:srgbClr val="C00000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8057913" y="3776272"/>
            <a:ext cx="1016907" cy="323165"/>
            <a:chOff x="8085441" y="4081190"/>
            <a:chExt cx="1016907" cy="323165"/>
          </a:xfrm>
        </p:grpSpPr>
        <p:pic>
          <p:nvPicPr>
            <p:cNvPr id="191" name="Picture 190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5441" y="4137026"/>
              <a:ext cx="215773" cy="215773"/>
            </a:xfrm>
            <a:prstGeom prst="rect">
              <a:avLst/>
            </a:prstGeom>
          </p:spPr>
        </p:pic>
        <p:sp>
          <p:nvSpPr>
            <p:cNvPr id="192" name="TextBox 191"/>
            <p:cNvSpPr txBox="1"/>
            <p:nvPr/>
          </p:nvSpPr>
          <p:spPr>
            <a:xfrm>
              <a:off x="8278083" y="4081190"/>
              <a:ext cx="824265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800" b="1" dirty="0" smtClean="0"/>
                <a:t>Kadiv. UPDB</a:t>
              </a:r>
              <a:br>
                <a:rPr lang="id-ID" sz="800" b="1" dirty="0" smtClean="0"/>
              </a:br>
              <a:r>
                <a:rPr lang="id-ID" sz="700" i="1" dirty="0" smtClean="0"/>
                <a:t>Achmad Haspani</a:t>
              </a:r>
              <a:endParaRPr lang="en-US" sz="800" i="1" dirty="0"/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8085441" y="4495273"/>
            <a:ext cx="1999469" cy="504165"/>
            <a:chOff x="8085441" y="4606260"/>
            <a:chExt cx="1999469" cy="504165"/>
          </a:xfrm>
        </p:grpSpPr>
        <p:sp>
          <p:nvSpPr>
            <p:cNvPr id="49" name="TextBox 48"/>
            <p:cNvSpPr txBox="1"/>
            <p:nvPr/>
          </p:nvSpPr>
          <p:spPr>
            <a:xfrm>
              <a:off x="8148161" y="4771871"/>
              <a:ext cx="1936749" cy="338554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id-ID" sz="800" dirty="0" smtClean="0"/>
                <a:t>Agar dipersiapkan materinya dan dihadiri,</a:t>
              </a:r>
            </a:p>
            <a:p>
              <a:r>
                <a:rPr lang="id-ID" sz="800" dirty="0" smtClean="0"/>
                <a:t>jika diperlukan bawa staf</a:t>
              </a:r>
              <a:endParaRPr lang="en-US" sz="800" dirty="0"/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8085441" y="4606260"/>
              <a:ext cx="80021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800" i="1" dirty="0" smtClean="0">
                  <a:solidFill>
                    <a:srgbClr val="C00000"/>
                  </a:solidFill>
                </a:rPr>
                <a:t>Arahan detail :</a:t>
              </a:r>
              <a:endParaRPr lang="en-US" sz="800" i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08" name="Group 207"/>
          <p:cNvGrpSpPr/>
          <p:nvPr/>
        </p:nvGrpSpPr>
        <p:grpSpPr>
          <a:xfrm>
            <a:off x="8053121" y="3472121"/>
            <a:ext cx="955993" cy="323165"/>
            <a:chOff x="8085441" y="3541412"/>
            <a:chExt cx="955993" cy="323165"/>
          </a:xfrm>
        </p:grpSpPr>
        <p:sp>
          <p:nvSpPr>
            <p:cNvPr id="190" name="TextBox 189"/>
            <p:cNvSpPr txBox="1"/>
            <p:nvPr/>
          </p:nvSpPr>
          <p:spPr>
            <a:xfrm>
              <a:off x="8278083" y="3541412"/>
              <a:ext cx="76335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800" b="1" dirty="0" smtClean="0"/>
                <a:t>Kadiv. P2P</a:t>
              </a:r>
              <a:br>
                <a:rPr lang="id-ID" sz="800" b="1" dirty="0" smtClean="0"/>
              </a:br>
              <a:r>
                <a:rPr lang="id-ID" sz="700" i="1" dirty="0" smtClean="0"/>
                <a:t>Ichwan Azwardi</a:t>
              </a:r>
              <a:endParaRPr lang="en-US" sz="800" i="1" dirty="0"/>
            </a:p>
          </p:txBody>
        </p:sp>
        <p:pic>
          <p:nvPicPr>
            <p:cNvPr id="195" name="Picture 194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5441" y="3597248"/>
              <a:ext cx="215773" cy="215773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8085441" y="4145985"/>
            <a:ext cx="2000077" cy="385239"/>
            <a:chOff x="8085441" y="4145985"/>
            <a:chExt cx="2000077" cy="385239"/>
          </a:xfrm>
        </p:grpSpPr>
        <p:grpSp>
          <p:nvGrpSpPr>
            <p:cNvPr id="204" name="Group 203"/>
            <p:cNvGrpSpPr/>
            <p:nvPr/>
          </p:nvGrpSpPr>
          <p:grpSpPr>
            <a:xfrm>
              <a:off x="8085441" y="4145985"/>
              <a:ext cx="1814556" cy="385239"/>
              <a:chOff x="8085441" y="4183713"/>
              <a:chExt cx="1814556" cy="385239"/>
            </a:xfrm>
          </p:grpSpPr>
          <p:sp>
            <p:nvSpPr>
              <p:cNvPr id="51" name="TextBox 50"/>
              <p:cNvSpPr txBox="1"/>
              <p:nvPr/>
            </p:nvSpPr>
            <p:spPr>
              <a:xfrm>
                <a:off x="8085441" y="4183713"/>
                <a:ext cx="870751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800" i="1" dirty="0" smtClean="0">
                    <a:solidFill>
                      <a:srgbClr val="C00000"/>
                    </a:solidFill>
                  </a:rPr>
                  <a:t>Arahan Dir. Ops:</a:t>
                </a:r>
                <a:endParaRPr lang="en-US" sz="800" i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93" name="TextBox 192"/>
              <p:cNvSpPr txBox="1"/>
              <p:nvPr/>
            </p:nvSpPr>
            <p:spPr>
              <a:xfrm>
                <a:off x="8153087" y="4353508"/>
                <a:ext cx="1746910" cy="215444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id-ID" sz="800" dirty="0" smtClean="0"/>
                  <a:t>Untuk ditindaklanjuti</a:t>
                </a:r>
                <a:endParaRPr lang="en-US" sz="800" dirty="0"/>
              </a:p>
            </p:txBody>
          </p:sp>
        </p:grpSp>
        <p:grpSp>
          <p:nvGrpSpPr>
            <p:cNvPr id="203" name="Group 202"/>
            <p:cNvGrpSpPr/>
            <p:nvPr/>
          </p:nvGrpSpPr>
          <p:grpSpPr>
            <a:xfrm>
              <a:off x="9899345" y="4312314"/>
              <a:ext cx="186173" cy="215444"/>
              <a:chOff x="9667619" y="4342288"/>
              <a:chExt cx="186173" cy="215444"/>
            </a:xfrm>
          </p:grpSpPr>
          <p:sp>
            <p:nvSpPr>
              <p:cNvPr id="201" name="Flowchart: Merge 200"/>
              <p:cNvSpPr/>
              <p:nvPr/>
            </p:nvSpPr>
            <p:spPr>
              <a:xfrm>
                <a:off x="9698032" y="4423123"/>
                <a:ext cx="119402" cy="76213"/>
              </a:xfrm>
              <a:prstGeom prst="flowChartMerg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9667619" y="4342288"/>
                <a:ext cx="186173" cy="215444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07" name="Rounded Rectangle 206"/>
          <p:cNvSpPr/>
          <p:nvPr/>
        </p:nvSpPr>
        <p:spPr>
          <a:xfrm>
            <a:off x="9253125" y="5230458"/>
            <a:ext cx="962667" cy="182421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800" b="1" dirty="0" smtClean="0"/>
              <a:t>Simpan Tindakan</a:t>
            </a:r>
            <a:endParaRPr lang="en-US" sz="800" b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9983" y="5242661"/>
            <a:ext cx="378721" cy="389200"/>
          </a:xfrm>
          <a:prstGeom prst="rect">
            <a:avLst/>
          </a:prstGeom>
        </p:spPr>
      </p:pic>
      <p:sp>
        <p:nvSpPr>
          <p:cNvPr id="86" name="Left Brace 85"/>
          <p:cNvSpPr/>
          <p:nvPr/>
        </p:nvSpPr>
        <p:spPr>
          <a:xfrm>
            <a:off x="3929846" y="1543923"/>
            <a:ext cx="3199143" cy="3996013"/>
          </a:xfrm>
          <a:prstGeom prst="leftBrace">
            <a:avLst>
              <a:gd name="adj1" fmla="val 8333"/>
              <a:gd name="adj2" fmla="val 15363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4071" y="1579609"/>
            <a:ext cx="318822" cy="318822"/>
          </a:xfrm>
          <a:prstGeom prst="rect">
            <a:avLst/>
          </a:prstGeom>
        </p:spPr>
      </p:pic>
      <p:grpSp>
        <p:nvGrpSpPr>
          <p:cNvPr id="94" name="Group 93"/>
          <p:cNvGrpSpPr/>
          <p:nvPr/>
        </p:nvGrpSpPr>
        <p:grpSpPr>
          <a:xfrm>
            <a:off x="9851186" y="3751124"/>
            <a:ext cx="327810" cy="358995"/>
            <a:chOff x="9792118" y="3536937"/>
            <a:chExt cx="482824" cy="484763"/>
          </a:xfrm>
        </p:grpSpPr>
        <p:pic>
          <p:nvPicPr>
            <p:cNvPr id="95" name="Picture 94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05491" y="3536937"/>
              <a:ext cx="252220" cy="252220"/>
            </a:xfrm>
            <a:prstGeom prst="rect">
              <a:avLst/>
            </a:prstGeom>
          </p:spPr>
        </p:pic>
        <p:sp>
          <p:nvSpPr>
            <p:cNvPr id="96" name="Oval 95"/>
            <p:cNvSpPr/>
            <p:nvPr/>
          </p:nvSpPr>
          <p:spPr>
            <a:xfrm>
              <a:off x="10157432" y="3727351"/>
              <a:ext cx="116720" cy="12148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1400" b="1" dirty="0" smtClean="0">
                  <a:solidFill>
                    <a:srgbClr val="C00000"/>
                  </a:solidFill>
                </a:rPr>
                <a:t>+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9792118" y="3744701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600" i="1" dirty="0" smtClean="0"/>
                <a:t>tambah </a:t>
              </a:r>
              <a:br>
                <a:rPr lang="id-ID" sz="600" i="1" dirty="0" smtClean="0"/>
              </a:br>
              <a:r>
                <a:rPr lang="id-ID" sz="600" i="1" dirty="0" smtClean="0"/>
                <a:t>penerima</a:t>
              </a:r>
              <a:endParaRPr lang="en-US" sz="1600" i="1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027599" y="6236502"/>
            <a:ext cx="4057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Perlukah, Respon kepada pengirim surat?</a:t>
            </a:r>
            <a:endParaRPr lang="en-US" dirty="0"/>
          </a:p>
        </p:txBody>
      </p:sp>
      <p:sp>
        <p:nvSpPr>
          <p:cNvPr id="18" name="Oval Callout 17"/>
          <p:cNvSpPr/>
          <p:nvPr/>
        </p:nvSpPr>
        <p:spPr>
          <a:xfrm>
            <a:off x="3606775" y="4840255"/>
            <a:ext cx="1887795" cy="1191588"/>
          </a:xfrm>
          <a:prstGeom prst="wedgeEllipseCallout">
            <a:avLst>
              <a:gd name="adj1" fmla="val -35134"/>
              <a:gd name="adj2" fmla="val 68612"/>
            </a:avLst>
          </a:prstGeom>
          <a:solidFill>
            <a:srgbClr val="92D05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 smtClean="0"/>
              <a:t>Disposisi diterima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87052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914" y="106532"/>
            <a:ext cx="11721874" cy="903785"/>
          </a:xfrm>
        </p:spPr>
        <p:txBody>
          <a:bodyPr>
            <a:noAutofit/>
          </a:bodyPr>
          <a:lstStyle/>
          <a:p>
            <a:pPr algn="ctr"/>
            <a:r>
              <a:rPr lang="id-ID" sz="3200" dirty="0" smtClean="0"/>
              <a:t>Usulan User Interface TEO untuk Direksi (terima disposisi dari Dirut)</a:t>
            </a:r>
            <a:endParaRPr lang="en-US" sz="32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153548" y="729600"/>
            <a:ext cx="4376691" cy="6093043"/>
            <a:chOff x="153548" y="729600"/>
            <a:chExt cx="4376691" cy="609304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166" t="7838" r="25847" b="14493"/>
            <a:stretch/>
          </p:blipFill>
          <p:spPr>
            <a:xfrm>
              <a:off x="153548" y="729600"/>
              <a:ext cx="4376691" cy="6093043"/>
            </a:xfrm>
            <a:prstGeom prst="rect">
              <a:avLst/>
            </a:prstGeom>
            <a:ln>
              <a:noFill/>
            </a:ln>
          </p:spPr>
        </p:pic>
        <p:sp>
          <p:nvSpPr>
            <p:cNvPr id="6" name="Rectangle 5"/>
            <p:cNvSpPr/>
            <p:nvPr/>
          </p:nvSpPr>
          <p:spPr>
            <a:xfrm>
              <a:off x="867508" y="1464816"/>
              <a:ext cx="2350477" cy="51490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1100" b="1" dirty="0" smtClean="0"/>
                <a:t>          TEO </a:t>
              </a:r>
              <a:br>
                <a:rPr lang="id-ID" sz="1100" b="1" dirty="0" smtClean="0"/>
              </a:br>
              <a:r>
                <a:rPr lang="id-ID" sz="1100" b="1" dirty="0" smtClean="0"/>
                <a:t>         </a:t>
              </a:r>
              <a:r>
                <a:rPr lang="id-ID" sz="800" b="1" dirty="0" smtClean="0"/>
                <a:t>My Task</a:t>
              </a:r>
              <a:endParaRPr lang="en-US" sz="1100" b="1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67508" y="1979720"/>
              <a:ext cx="2350477" cy="326294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67508" y="5242661"/>
              <a:ext cx="2350477" cy="35510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7225" y="1597572"/>
              <a:ext cx="179913" cy="180987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1974" y="1617669"/>
              <a:ext cx="210503" cy="204471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867508" y="1981937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 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Dinas ESDM Prov. Babel</a:t>
              </a:r>
              <a:r>
                <a:rPr lang="id-ID" sz="900" dirty="0">
                  <a:solidFill>
                    <a:schemeClr val="tx1"/>
                  </a:solidFill>
                </a:rPr>
                <a:t>, </a:t>
              </a:r>
              <a:r>
                <a:rPr lang="id-ID" sz="900" dirty="0" smtClean="0">
                  <a:solidFill>
                    <a:schemeClr val="tx1"/>
                  </a:solidFill>
                </a:rPr>
                <a:t/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900" dirty="0" smtClean="0">
                  <a:solidFill>
                    <a:schemeClr val="tx1"/>
                  </a:solidFill>
                </a:rPr>
                <a:t>          </a:t>
              </a:r>
              <a:r>
                <a:rPr lang="id-ID" sz="800" dirty="0" smtClean="0">
                  <a:solidFill>
                    <a:schemeClr val="tx1"/>
                  </a:solidFill>
                </a:rPr>
                <a:t>19 </a:t>
              </a:r>
              <a:r>
                <a:rPr lang="id-ID" sz="800" dirty="0">
                  <a:solidFill>
                    <a:schemeClr val="tx1"/>
                  </a:solidFill>
                </a:rPr>
                <a:t>Mar  2018</a:t>
              </a:r>
              <a:r>
                <a:rPr lang="id-ID" sz="800" dirty="0" smtClean="0">
                  <a:solidFill>
                    <a:schemeClr val="tx1"/>
                  </a:solidFill>
                </a:rPr>
                <a:t/>
              </a:r>
              <a:br>
                <a:rPr lang="id-ID" sz="8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Undangan Paparan RKAB Timah...,</a:t>
              </a:r>
            </a:p>
            <a:p>
              <a:r>
                <a:rPr lang="id-ID" sz="800" dirty="0">
                  <a:solidFill>
                    <a:schemeClr val="tx1"/>
                  </a:solidFill>
                </a:rPr>
                <a:t> </a:t>
              </a:r>
              <a:r>
                <a:rPr lang="id-ID" sz="800" dirty="0" smtClean="0">
                  <a:solidFill>
                    <a:schemeClr val="tx1"/>
                  </a:solidFill>
                </a:rPr>
                <a:t>          </a:t>
              </a: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2763627" y="2039649"/>
              <a:ext cx="418121" cy="141232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867508" y="2499058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 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Bupati Bangka Barat</a:t>
              </a:r>
              <a:r>
                <a:rPr lang="id-ID" sz="900" dirty="0">
                  <a:solidFill>
                    <a:schemeClr val="tx1"/>
                  </a:solidFill>
                </a:rPr>
                <a:t>, </a:t>
              </a:r>
              <a:r>
                <a:rPr lang="id-ID" sz="800" dirty="0">
                  <a:solidFill>
                    <a:schemeClr val="tx1"/>
                  </a:solidFill>
                </a:rPr>
                <a:t>28 Mar 2018</a:t>
              </a:r>
              <a:r>
                <a:rPr lang="id-ID" sz="900" dirty="0" smtClean="0">
                  <a:solidFill>
                    <a:schemeClr val="tx1"/>
                  </a:solidFill>
                </a:rPr>
                <a:t/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Kunjungan Pejabat Kabupaten </a:t>
              </a:r>
              <a:br>
                <a:rPr lang="id-ID" sz="8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Bangka Barat ke PT Timah Tbk</a:t>
              </a: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2802376" y="2556374"/>
              <a:ext cx="406081" cy="136494"/>
            </a:xfrm>
            <a:prstGeom prst="roundRect">
              <a:avLst>
                <a:gd name="adj" fmla="val 4118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600" b="1" dirty="0" smtClean="0"/>
                <a:t>Dirut</a:t>
              </a:r>
              <a:endParaRPr lang="en-US" sz="600" b="1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2802376" y="2791733"/>
              <a:ext cx="393774" cy="152426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867508" y="3016179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</a:t>
              </a:r>
              <a:r>
                <a:rPr lang="id-ID" sz="900" dirty="0">
                  <a:solidFill>
                    <a:schemeClr val="tx1"/>
                  </a:solidFill>
                </a:rPr>
                <a:t> </a:t>
              </a:r>
              <a:r>
                <a:rPr lang="id-ID" sz="900" dirty="0" smtClean="0">
                  <a:solidFill>
                    <a:schemeClr val="tx1"/>
                  </a:solidFill>
                </a:rPr>
                <a:t>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Dirut </a:t>
              </a:r>
              <a:r>
                <a:rPr lang="id-ID" sz="900" dirty="0">
                  <a:solidFill>
                    <a:schemeClr val="tx1"/>
                  </a:solidFill>
                </a:rPr>
                <a:t>, </a:t>
              </a:r>
              <a:r>
                <a:rPr lang="id-ID" sz="800" dirty="0">
                  <a:solidFill>
                    <a:schemeClr val="tx1"/>
                  </a:solidFill>
                </a:rPr>
                <a:t>29 Mar 2018</a:t>
              </a:r>
              <a:r>
                <a:rPr lang="id-ID" sz="900" dirty="0" smtClean="0">
                  <a:solidFill>
                    <a:schemeClr val="tx1"/>
                  </a:solidFill>
                </a:rPr>
                <a:t>, </a:t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Edaran kebijakan Kartu Tambang </a:t>
              </a:r>
              <a:br>
                <a:rPr lang="id-ID" sz="8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di lingkungan Darat Bangka ...</a:t>
              </a: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2802376" y="3305338"/>
              <a:ext cx="393774" cy="152426"/>
            </a:xfrm>
            <a:prstGeom prst="roundRect">
              <a:avLst>
                <a:gd name="adj" fmla="val 43502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805538" y="3286134"/>
              <a:ext cx="409086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600" b="1" dirty="0" smtClean="0">
                  <a:solidFill>
                    <a:schemeClr val="bg1"/>
                  </a:solidFill>
                </a:rPr>
                <a:t>Edaran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2773979" y="2236072"/>
              <a:ext cx="444006" cy="164517"/>
            </a:xfrm>
            <a:prstGeom prst="roundRect">
              <a:avLst>
                <a:gd name="adj" fmla="val 45310"/>
              </a:avLst>
            </a:prstGeom>
            <a:solidFill>
              <a:srgbClr val="9954CC"/>
            </a:solidFill>
            <a:ln>
              <a:solidFill>
                <a:srgbClr val="9954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bg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867508" y="3530643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</a:t>
              </a:r>
              <a:r>
                <a:rPr lang="id-ID" sz="900" dirty="0">
                  <a:solidFill>
                    <a:schemeClr val="tx1"/>
                  </a:solidFill>
                </a:rPr>
                <a:t> </a:t>
              </a:r>
              <a:r>
                <a:rPr lang="id-ID" sz="900" dirty="0" smtClean="0">
                  <a:solidFill>
                    <a:schemeClr val="tx1"/>
                  </a:solidFill>
                </a:rPr>
                <a:t>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Kadiv P2P</a:t>
              </a:r>
              <a:r>
                <a:rPr lang="id-ID" sz="900" dirty="0">
                  <a:solidFill>
                    <a:schemeClr val="tx1"/>
                  </a:solidFill>
                </a:rPr>
                <a:t>, </a:t>
              </a:r>
              <a:r>
                <a:rPr lang="id-ID" sz="800" dirty="0">
                  <a:solidFill>
                    <a:schemeClr val="tx1"/>
                  </a:solidFill>
                </a:rPr>
                <a:t>4 </a:t>
              </a:r>
              <a:r>
                <a:rPr lang="id-ID" sz="800" dirty="0" smtClean="0">
                  <a:solidFill>
                    <a:schemeClr val="tx1"/>
                  </a:solidFill>
                </a:rPr>
                <a:t>Apr 2018</a:t>
              </a:r>
              <a:r>
                <a:rPr lang="id-ID" sz="900" dirty="0" smtClean="0">
                  <a:solidFill>
                    <a:schemeClr val="tx1"/>
                  </a:solidFill>
                </a:rPr>
                <a:t>,</a:t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Laporan Eksplorasi Timah Nigeria </a:t>
              </a:r>
              <a:br>
                <a:rPr lang="id-ID" sz="800" dirty="0" smtClean="0">
                  <a:solidFill>
                    <a:schemeClr val="tx1"/>
                  </a:solidFill>
                </a:rPr>
              </a:br>
              <a:endParaRPr lang="id-ID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2818297" y="3819802"/>
              <a:ext cx="377853" cy="152426"/>
            </a:xfrm>
            <a:prstGeom prst="roundRect">
              <a:avLst>
                <a:gd name="adj" fmla="val 30846"/>
              </a:avLst>
            </a:prstGeom>
            <a:solidFill>
              <a:srgbClr val="7030A0"/>
            </a:solidFill>
            <a:ln>
              <a:solidFill>
                <a:srgbClr val="A568D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818361" y="3810215"/>
              <a:ext cx="39466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600" b="1" dirty="0" smtClean="0">
                  <a:solidFill>
                    <a:srgbClr val="FFFF00"/>
                  </a:solidFill>
                </a:rPr>
                <a:t>Memo</a:t>
              </a:r>
              <a:endParaRPr lang="en-US" sz="2400" b="1" dirty="0">
                <a:solidFill>
                  <a:srgbClr val="FFFF00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867508" y="4058333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</a:t>
              </a:r>
              <a:r>
                <a:rPr lang="id-ID" sz="900" dirty="0">
                  <a:solidFill>
                    <a:schemeClr val="tx1"/>
                  </a:solidFill>
                </a:rPr>
                <a:t> </a:t>
              </a:r>
              <a:r>
                <a:rPr lang="id-ID" sz="900" dirty="0" smtClean="0">
                  <a:solidFill>
                    <a:schemeClr val="tx1"/>
                  </a:solidFill>
                </a:rPr>
                <a:t>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PT Aneka Tambang</a:t>
              </a:r>
              <a:r>
                <a:rPr lang="id-ID" sz="900" dirty="0" smtClean="0">
                  <a:solidFill>
                    <a:schemeClr val="tx1"/>
                  </a:solidFill>
                </a:rPr>
                <a:t>, 4 </a:t>
              </a:r>
              <a:r>
                <a:rPr lang="id-ID" sz="900" dirty="0">
                  <a:solidFill>
                    <a:schemeClr val="tx1"/>
                  </a:solidFill>
                </a:rPr>
                <a:t>Apr 2018</a:t>
              </a:r>
              <a:r>
                <a:rPr lang="id-ID" sz="900" dirty="0" smtClean="0">
                  <a:solidFill>
                    <a:schemeClr val="tx1"/>
                  </a:solidFill>
                </a:rPr>
                <a:t/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Kerjasama Eksplorasi Darat di Belitung</a:t>
              </a: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2914121" y="4342276"/>
              <a:ext cx="282030" cy="152426"/>
            </a:xfrm>
            <a:prstGeom prst="roundRect">
              <a:avLst>
                <a:gd name="adj" fmla="val 30846"/>
              </a:avLst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868929" y="4323272"/>
              <a:ext cx="37702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/>
                <a:t>Draft</a:t>
              </a:r>
              <a:endParaRPr lang="en-US" sz="2800" b="1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870385" y="4571972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</a:t>
              </a:r>
              <a:r>
                <a:rPr lang="id-ID" sz="900" dirty="0">
                  <a:solidFill>
                    <a:schemeClr val="tx1"/>
                  </a:solidFill>
                </a:rPr>
                <a:t> </a:t>
              </a:r>
              <a:r>
                <a:rPr lang="id-ID" sz="900" dirty="0" smtClean="0">
                  <a:solidFill>
                    <a:schemeClr val="tx1"/>
                  </a:solidFill>
                </a:rPr>
                <a:t>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Kadiv. Akutansi</a:t>
              </a:r>
              <a:r>
                <a:rPr lang="id-ID" sz="900" dirty="0" smtClean="0">
                  <a:solidFill>
                    <a:schemeClr val="tx1"/>
                  </a:solidFill>
                </a:rPr>
                <a:t>, 4 Apri 2018</a:t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Tagihan Pajak Bumi &amp; Bangunan lahan</a:t>
              </a:r>
              <a:br>
                <a:rPr lang="id-ID" sz="8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PT Timah di Bekasi</a:t>
              </a:r>
            </a:p>
          </p:txBody>
        </p:sp>
        <p:pic>
          <p:nvPicPr>
            <p:cNvPr id="82" name="Picture 8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18297" y="5265486"/>
              <a:ext cx="317447" cy="317447"/>
            </a:xfrm>
            <a:prstGeom prst="rect">
              <a:avLst/>
            </a:prstGeom>
          </p:spPr>
        </p:pic>
        <p:pic>
          <p:nvPicPr>
            <p:cNvPr id="83" name="Picture 8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4085" y="5301943"/>
              <a:ext cx="237993" cy="237993"/>
            </a:xfrm>
            <a:prstGeom prst="rect">
              <a:avLst/>
            </a:prstGeom>
          </p:spPr>
        </p:pic>
        <p:pic>
          <p:nvPicPr>
            <p:cNvPr id="84" name="Picture 8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760" y="5286517"/>
              <a:ext cx="267393" cy="267393"/>
            </a:xfrm>
            <a:prstGeom prst="rect">
              <a:avLst/>
            </a:prstGeom>
          </p:spPr>
        </p:pic>
        <p:pic>
          <p:nvPicPr>
            <p:cNvPr id="85" name="Picture 8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8372" y="5286517"/>
              <a:ext cx="236923" cy="236923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8066" y="2045853"/>
              <a:ext cx="252556" cy="252556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4392" y="3128917"/>
              <a:ext cx="272242" cy="262976"/>
            </a:xfrm>
            <a:prstGeom prst="rect">
              <a:avLst/>
            </a:prstGeom>
          </p:spPr>
        </p:pic>
        <p:pic>
          <p:nvPicPr>
            <p:cNvPr id="129" name="Picture 12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4392" y="2608347"/>
              <a:ext cx="272242" cy="262976"/>
            </a:xfrm>
            <a:prstGeom prst="rect">
              <a:avLst/>
            </a:prstGeom>
          </p:spPr>
        </p:pic>
        <p:sp>
          <p:nvSpPr>
            <p:cNvPr id="130" name="Rounded Rectangle 129"/>
            <p:cNvSpPr/>
            <p:nvPr/>
          </p:nvSpPr>
          <p:spPr>
            <a:xfrm>
              <a:off x="2773979" y="3086188"/>
              <a:ext cx="406081" cy="136494"/>
            </a:xfrm>
            <a:prstGeom prst="roundRect">
              <a:avLst>
                <a:gd name="adj" fmla="val 4118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600" b="1" dirty="0" smtClean="0"/>
                <a:t>Dirut</a:t>
              </a:r>
              <a:endParaRPr lang="en-US" sz="6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722529" y="2220344"/>
              <a:ext cx="569387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>
                  <a:solidFill>
                    <a:schemeClr val="bg1"/>
                  </a:solidFill>
                </a:rPr>
                <a:t>Undangan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746218" y="2005805"/>
              <a:ext cx="47320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/>
                <a:t>Instansi</a:t>
              </a:r>
              <a:endParaRPr lang="en-US" b="1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2752185" y="2776784"/>
              <a:ext cx="51007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/>
                <a:t>Disposisi</a:t>
              </a:r>
              <a:endParaRPr lang="en-US" b="1" dirty="0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547" y="3631488"/>
              <a:ext cx="281267" cy="281267"/>
            </a:xfrm>
            <a:prstGeom prst="rect">
              <a:avLst/>
            </a:prstGeom>
          </p:spPr>
        </p:pic>
        <p:sp>
          <p:nvSpPr>
            <p:cNvPr id="133" name="Rounded Rectangle 132"/>
            <p:cNvSpPr/>
            <p:nvPr/>
          </p:nvSpPr>
          <p:spPr>
            <a:xfrm>
              <a:off x="2790069" y="3590678"/>
              <a:ext cx="406081" cy="136494"/>
            </a:xfrm>
            <a:prstGeom prst="roundRect">
              <a:avLst>
                <a:gd name="adj" fmla="val 41189"/>
              </a:avLst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600" b="1" dirty="0" smtClean="0"/>
                <a:t>P2P</a:t>
              </a:r>
              <a:endParaRPr lang="en-US" sz="6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2152" y="4353508"/>
              <a:ext cx="43313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i="1" dirty="0" smtClean="0"/>
                <a:t>DRAFT</a:t>
              </a:r>
              <a:endParaRPr lang="en-US" sz="700" b="1" i="1" dirty="0"/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2820850" y="4148911"/>
              <a:ext cx="393774" cy="152426"/>
            </a:xfrm>
            <a:prstGeom prst="roundRect">
              <a:avLst>
                <a:gd name="adj" fmla="val 50000"/>
              </a:avLst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2777477" y="4111804"/>
              <a:ext cx="502061" cy="20005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id-ID" sz="700" b="1" dirty="0" smtClean="0"/>
                <a:t>Sekr. Dir</a:t>
              </a:r>
              <a:endParaRPr lang="en-US" b="1" dirty="0"/>
            </a:p>
          </p:txBody>
        </p:sp>
        <p:pic>
          <p:nvPicPr>
            <p:cNvPr id="138" name="Picture 137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427" y="4668615"/>
              <a:ext cx="281267" cy="281267"/>
            </a:xfrm>
            <a:prstGeom prst="rect">
              <a:avLst/>
            </a:prstGeom>
          </p:spPr>
        </p:pic>
        <p:sp>
          <p:nvSpPr>
            <p:cNvPr id="139" name="Rounded Rectangle 138"/>
            <p:cNvSpPr/>
            <p:nvPr/>
          </p:nvSpPr>
          <p:spPr>
            <a:xfrm>
              <a:off x="2790069" y="4613587"/>
              <a:ext cx="406081" cy="136494"/>
            </a:xfrm>
            <a:prstGeom prst="roundRect">
              <a:avLst>
                <a:gd name="adj" fmla="val 41189"/>
              </a:avLst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770556" y="4595296"/>
              <a:ext cx="466794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600" b="1" dirty="0" smtClean="0">
                  <a:solidFill>
                    <a:schemeClr val="bg1"/>
                  </a:solidFill>
                </a:rPr>
                <a:t>Akutansi</a:t>
              </a:r>
              <a:endParaRPr lang="en-US" sz="600" b="1" dirty="0">
                <a:solidFill>
                  <a:schemeClr val="bg1"/>
                </a:solidFill>
              </a:endParaRPr>
            </a:p>
          </p:txBody>
        </p:sp>
        <p:sp>
          <p:nvSpPr>
            <p:cNvPr id="141" name="Rounded Rectangle 140"/>
            <p:cNvSpPr/>
            <p:nvPr/>
          </p:nvSpPr>
          <p:spPr>
            <a:xfrm>
              <a:off x="2818735" y="4857568"/>
              <a:ext cx="377853" cy="152426"/>
            </a:xfrm>
            <a:prstGeom prst="roundRect">
              <a:avLst>
                <a:gd name="adj" fmla="val 30846"/>
              </a:avLst>
            </a:prstGeom>
            <a:solidFill>
              <a:srgbClr val="7030A0"/>
            </a:solidFill>
            <a:ln>
              <a:solidFill>
                <a:srgbClr val="A568D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2813854" y="4845418"/>
              <a:ext cx="39466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600" b="1" dirty="0" smtClean="0">
                  <a:solidFill>
                    <a:srgbClr val="FFFF00"/>
                  </a:solidFill>
                </a:rPr>
                <a:t>Memo</a:t>
              </a:r>
              <a:endParaRPr lang="en-US" sz="2400" b="1" dirty="0">
                <a:solidFill>
                  <a:srgbClr val="FFFF00"/>
                </a:solidFill>
              </a:endParaRP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4631" y="4128530"/>
              <a:ext cx="319709" cy="319709"/>
            </a:xfrm>
            <a:prstGeom prst="rect">
              <a:avLst/>
            </a:prstGeom>
          </p:spPr>
        </p:pic>
      </p:grpSp>
      <p:pic>
        <p:nvPicPr>
          <p:cNvPr id="143" name="Picture 14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6" t="7838" r="25847" b="14493"/>
          <a:stretch/>
        </p:blipFill>
        <p:spPr>
          <a:xfrm>
            <a:off x="7266306" y="763693"/>
            <a:ext cx="4376691" cy="6093043"/>
          </a:xfrm>
          <a:prstGeom prst="rect">
            <a:avLst/>
          </a:prstGeom>
          <a:ln>
            <a:noFill/>
          </a:ln>
        </p:spPr>
      </p:pic>
      <p:sp>
        <p:nvSpPr>
          <p:cNvPr id="144" name="Rectangle 143"/>
          <p:cNvSpPr/>
          <p:nvPr/>
        </p:nvSpPr>
        <p:spPr>
          <a:xfrm>
            <a:off x="7980266" y="1498909"/>
            <a:ext cx="2350477" cy="5149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1100" b="1" dirty="0" smtClean="0"/>
              <a:t>                             TEO </a:t>
            </a:r>
            <a:br>
              <a:rPr lang="id-ID" sz="1100" b="1" dirty="0" smtClean="0"/>
            </a:br>
            <a:r>
              <a:rPr lang="id-ID" sz="1100" b="1" dirty="0" smtClean="0"/>
              <a:t>                            </a:t>
            </a:r>
            <a:r>
              <a:rPr lang="id-ID" sz="800" b="1" dirty="0" smtClean="0"/>
              <a:t>Tugas saya</a:t>
            </a:r>
            <a:endParaRPr lang="en-US" sz="1100" b="1" dirty="0"/>
          </a:p>
        </p:txBody>
      </p:sp>
      <p:sp>
        <p:nvSpPr>
          <p:cNvPr id="145" name="Rectangle 144"/>
          <p:cNvSpPr/>
          <p:nvPr/>
        </p:nvSpPr>
        <p:spPr>
          <a:xfrm>
            <a:off x="7980266" y="2013813"/>
            <a:ext cx="2350477" cy="32629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7" name="Picture 1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9983" y="1631665"/>
            <a:ext cx="179913" cy="180987"/>
          </a:xfrm>
          <a:prstGeom prst="rect">
            <a:avLst/>
          </a:prstGeom>
        </p:spPr>
      </p:pic>
      <p:sp>
        <p:nvSpPr>
          <p:cNvPr id="149" name="Rectangle 148"/>
          <p:cNvSpPr/>
          <p:nvPr/>
        </p:nvSpPr>
        <p:spPr>
          <a:xfrm>
            <a:off x="7980266" y="2016029"/>
            <a:ext cx="2350477" cy="4806614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800" i="1" dirty="0" smtClean="0">
                <a:solidFill>
                  <a:srgbClr val="0070C0"/>
                </a:solidFill>
              </a:rPr>
              <a:t>Pengirim</a:t>
            </a:r>
            <a:r>
              <a:rPr lang="id-ID" sz="800" i="1" dirty="0" smtClean="0">
                <a:solidFill>
                  <a:srgbClr val="00B0F0"/>
                </a:solidFill>
              </a:rPr>
              <a:t>    :  </a:t>
            </a:r>
            <a:r>
              <a:rPr lang="id-ID" sz="800" b="1" dirty="0">
                <a:solidFill>
                  <a:schemeClr val="tx1"/>
                </a:solidFill>
              </a:rPr>
              <a:t>Bupati Bangka Barat</a:t>
            </a:r>
            <a:r>
              <a:rPr lang="id-ID" sz="900" dirty="0" smtClean="0">
                <a:solidFill>
                  <a:schemeClr val="tx1"/>
                </a:solidFill>
              </a:rPr>
              <a:t>, </a:t>
            </a:r>
            <a:br>
              <a:rPr lang="id-ID" sz="900" dirty="0" smtClean="0">
                <a:solidFill>
                  <a:schemeClr val="tx1"/>
                </a:solidFill>
              </a:rPr>
            </a:br>
            <a:r>
              <a:rPr lang="id-ID" sz="900" i="1" dirty="0">
                <a:solidFill>
                  <a:srgbClr val="0070C0"/>
                </a:solidFill>
              </a:rPr>
              <a:t>Perihal       :  </a:t>
            </a:r>
            <a:r>
              <a:rPr lang="id-ID" sz="800" dirty="0">
                <a:solidFill>
                  <a:schemeClr val="tx1"/>
                </a:solidFill>
              </a:rPr>
              <a:t>Kunjungan Pejabat Kabupaten Bangka</a:t>
            </a:r>
            <a:br>
              <a:rPr lang="id-ID" sz="800" dirty="0">
                <a:solidFill>
                  <a:schemeClr val="tx1"/>
                </a:solidFill>
              </a:rPr>
            </a:br>
            <a:r>
              <a:rPr lang="id-ID" sz="800" dirty="0">
                <a:solidFill>
                  <a:schemeClr val="tx1"/>
                </a:solidFill>
              </a:rPr>
              <a:t>                       </a:t>
            </a:r>
            <a:r>
              <a:rPr lang="id-ID" sz="800" dirty="0" smtClean="0">
                <a:solidFill>
                  <a:schemeClr val="tx1"/>
                </a:solidFill>
              </a:rPr>
              <a:t>   Barat </a:t>
            </a:r>
            <a:r>
              <a:rPr lang="id-ID" sz="800" dirty="0">
                <a:solidFill>
                  <a:schemeClr val="tx1"/>
                </a:solidFill>
              </a:rPr>
              <a:t>ke PT Timah Tbk</a:t>
            </a:r>
          </a:p>
          <a:p>
            <a:r>
              <a:rPr lang="id-ID" sz="800" i="1" dirty="0" smtClean="0">
                <a:solidFill>
                  <a:srgbClr val="0070C0"/>
                </a:solidFill>
              </a:rPr>
              <a:t>Tgl surat    : </a:t>
            </a:r>
            <a:r>
              <a:rPr lang="id-ID" sz="800" dirty="0">
                <a:solidFill>
                  <a:schemeClr val="tx1"/>
                </a:solidFill>
              </a:rPr>
              <a:t>2</a:t>
            </a:r>
            <a:r>
              <a:rPr lang="id-ID" sz="800" dirty="0" smtClean="0">
                <a:solidFill>
                  <a:schemeClr val="tx1"/>
                </a:solidFill>
              </a:rPr>
              <a:t>8 </a:t>
            </a:r>
            <a:r>
              <a:rPr lang="id-ID" sz="800" dirty="0">
                <a:solidFill>
                  <a:schemeClr val="tx1"/>
                </a:solidFill>
              </a:rPr>
              <a:t>Mar  </a:t>
            </a:r>
            <a:r>
              <a:rPr lang="id-ID" sz="800" dirty="0" smtClean="0">
                <a:solidFill>
                  <a:schemeClr val="tx1"/>
                </a:solidFill>
              </a:rPr>
              <a:t>2018</a:t>
            </a:r>
            <a:br>
              <a:rPr lang="id-ID" sz="800" dirty="0" smtClean="0">
                <a:solidFill>
                  <a:schemeClr val="tx1"/>
                </a:solidFill>
              </a:rPr>
            </a:br>
            <a:r>
              <a:rPr lang="id-ID" sz="800" i="1" dirty="0" smtClean="0">
                <a:solidFill>
                  <a:srgbClr val="0070C0"/>
                </a:solidFill>
              </a:rPr>
              <a:t>Tgl terima </a:t>
            </a:r>
            <a:r>
              <a:rPr lang="id-ID" sz="800" i="1" dirty="0">
                <a:solidFill>
                  <a:srgbClr val="0070C0"/>
                </a:solidFill>
              </a:rPr>
              <a:t>: </a:t>
            </a:r>
            <a:r>
              <a:rPr lang="id-ID" sz="800" i="1" dirty="0" smtClean="0">
                <a:solidFill>
                  <a:srgbClr val="0070C0"/>
                </a:solidFill>
              </a:rPr>
              <a:t> </a:t>
            </a:r>
            <a:r>
              <a:rPr lang="id-ID" sz="800" dirty="0" smtClean="0">
                <a:solidFill>
                  <a:schemeClr val="tx1"/>
                </a:solidFill>
              </a:rPr>
              <a:t>29 </a:t>
            </a:r>
            <a:r>
              <a:rPr lang="id-ID" sz="800" dirty="0">
                <a:solidFill>
                  <a:schemeClr val="tx1"/>
                </a:solidFill>
              </a:rPr>
              <a:t>Mar  </a:t>
            </a:r>
            <a:r>
              <a:rPr lang="id-ID" sz="800" dirty="0" smtClean="0">
                <a:solidFill>
                  <a:schemeClr val="tx1"/>
                </a:solidFill>
              </a:rPr>
              <a:t>2018</a:t>
            </a:r>
          </a:p>
          <a:p>
            <a:r>
              <a:rPr lang="id-ID" sz="800" i="1" dirty="0" smtClean="0">
                <a:solidFill>
                  <a:srgbClr val="0070C0"/>
                </a:solidFill>
              </a:rPr>
              <a:t>No Surat    : </a:t>
            </a:r>
            <a:r>
              <a:rPr lang="id-ID" sz="800" dirty="0" smtClean="0">
                <a:solidFill>
                  <a:schemeClr val="tx1"/>
                </a:solidFill>
              </a:rPr>
              <a:t>12/BUP-01/BABAR/1-2018</a:t>
            </a:r>
            <a:r>
              <a:rPr lang="id-ID" sz="800" dirty="0">
                <a:solidFill>
                  <a:schemeClr val="tx1"/>
                </a:solidFill>
              </a:rPr>
              <a:t/>
            </a:r>
            <a:br>
              <a:rPr lang="id-ID" sz="800" dirty="0">
                <a:solidFill>
                  <a:schemeClr val="tx1"/>
                </a:solidFill>
              </a:rPr>
            </a:br>
            <a:r>
              <a:rPr lang="id-ID" sz="800" i="1" dirty="0" smtClean="0">
                <a:solidFill>
                  <a:srgbClr val="0070C0"/>
                </a:solidFill>
              </a:rPr>
              <a:t>Lampiran   :</a:t>
            </a:r>
            <a:r>
              <a:rPr lang="id-ID" sz="800" dirty="0" smtClean="0">
                <a:solidFill>
                  <a:srgbClr val="0070C0"/>
                </a:solidFill>
              </a:rPr>
              <a:t> </a:t>
            </a:r>
            <a:r>
              <a:rPr lang="id-ID" sz="800" dirty="0" smtClean="0">
                <a:solidFill>
                  <a:schemeClr val="tx1"/>
                </a:solidFill>
              </a:rPr>
              <a:t>1 berkas,</a:t>
            </a:r>
          </a:p>
          <a:p>
            <a:r>
              <a:rPr lang="id-ID" sz="800" i="1" dirty="0" smtClean="0">
                <a:solidFill>
                  <a:srgbClr val="0070C0"/>
                </a:solidFill>
              </a:rPr>
              <a:t>No Reg       :</a:t>
            </a:r>
            <a:r>
              <a:rPr lang="id-ID" sz="800" dirty="0" smtClean="0">
                <a:solidFill>
                  <a:srgbClr val="0070C0"/>
                </a:solidFill>
              </a:rPr>
              <a:t> </a:t>
            </a:r>
            <a:r>
              <a:rPr lang="id-ID" sz="800" dirty="0" smtClean="0">
                <a:solidFill>
                  <a:schemeClr val="tx1"/>
                </a:solidFill>
              </a:rPr>
              <a:t>2803-1342</a:t>
            </a: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b="1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r>
              <a:rPr lang="id-ID" sz="800" dirty="0">
                <a:solidFill>
                  <a:schemeClr val="tx1"/>
                </a:solidFill>
              </a:rPr>
              <a:t> </a:t>
            </a:r>
            <a:r>
              <a:rPr lang="id-ID" sz="800" dirty="0" smtClean="0">
                <a:solidFill>
                  <a:schemeClr val="tx1"/>
                </a:solidFill>
              </a:rPr>
              <a:t>         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9502501" y="2185022"/>
            <a:ext cx="395646" cy="200055"/>
            <a:chOff x="8817208" y="2001940"/>
            <a:chExt cx="489853" cy="200055"/>
          </a:xfrm>
        </p:grpSpPr>
        <p:sp>
          <p:nvSpPr>
            <p:cNvPr id="157" name="Rounded Rectangle 156"/>
            <p:cNvSpPr/>
            <p:nvPr/>
          </p:nvSpPr>
          <p:spPr>
            <a:xfrm>
              <a:off x="8863055" y="2044139"/>
              <a:ext cx="444006" cy="125459"/>
            </a:xfrm>
            <a:prstGeom prst="roundRect">
              <a:avLst>
                <a:gd name="adj" fmla="val 45310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bg1"/>
                </a:solidFill>
              </a:endParaRP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8817208" y="2001940"/>
              <a:ext cx="48863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>
                  <a:solidFill>
                    <a:schemeClr val="bg1"/>
                  </a:solidFill>
                </a:rPr>
                <a:t> Dirut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9864389" y="2180477"/>
            <a:ext cx="471806" cy="200055"/>
            <a:chOff x="9809671" y="2039285"/>
            <a:chExt cx="510076" cy="200055"/>
          </a:xfrm>
        </p:grpSpPr>
        <p:sp>
          <p:nvSpPr>
            <p:cNvPr id="150" name="Rounded Rectangle 149"/>
            <p:cNvSpPr/>
            <p:nvPr/>
          </p:nvSpPr>
          <p:spPr>
            <a:xfrm>
              <a:off x="9876385" y="2073742"/>
              <a:ext cx="418121" cy="141232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9809671" y="2039285"/>
              <a:ext cx="51007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/>
                <a:t>Disposisi</a:t>
              </a:r>
              <a:endParaRPr lang="en-US" b="1" dirty="0"/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9439369" y="4626423"/>
            <a:ext cx="781143" cy="182421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900" b="1" dirty="0" smtClean="0"/>
              <a:t>Lihat Surat</a:t>
            </a:r>
            <a:endParaRPr lang="en-US" sz="9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8300916" y="2005805"/>
            <a:ext cx="11384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800" b="1" dirty="0" smtClean="0"/>
              <a:t>Disposisi atas :</a:t>
            </a:r>
          </a:p>
          <a:p>
            <a:r>
              <a:rPr lang="id-ID" sz="800" b="1" dirty="0" smtClean="0"/>
              <a:t>Surat Eksternal Masuk</a:t>
            </a:r>
            <a:endParaRPr lang="en-US" sz="8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976728" y="3277402"/>
            <a:ext cx="15199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800" b="1" dirty="0" smtClean="0">
                <a:solidFill>
                  <a:srgbClr val="C00000"/>
                </a:solidFill>
              </a:rPr>
              <a:t>Disposisi dari Dirut Kepada (2) :</a:t>
            </a:r>
            <a:endParaRPr lang="en-US" sz="800" b="1" dirty="0">
              <a:solidFill>
                <a:srgbClr val="C00000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9400904" y="3466993"/>
            <a:ext cx="840576" cy="323165"/>
            <a:chOff x="8085441" y="4081190"/>
            <a:chExt cx="840576" cy="323165"/>
          </a:xfrm>
        </p:grpSpPr>
        <p:pic>
          <p:nvPicPr>
            <p:cNvPr id="191" name="Picture 190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5441" y="4137026"/>
              <a:ext cx="215773" cy="215773"/>
            </a:xfrm>
            <a:prstGeom prst="rect">
              <a:avLst/>
            </a:prstGeom>
          </p:spPr>
        </p:pic>
        <p:sp>
          <p:nvSpPr>
            <p:cNvPr id="192" name="TextBox 191"/>
            <p:cNvSpPr txBox="1"/>
            <p:nvPr/>
          </p:nvSpPr>
          <p:spPr>
            <a:xfrm>
              <a:off x="8278083" y="4081190"/>
              <a:ext cx="647934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800" b="1" dirty="0" smtClean="0"/>
                <a:t>Kadiv. SAU</a:t>
              </a:r>
              <a:br>
                <a:rPr lang="id-ID" sz="800" b="1" dirty="0" smtClean="0"/>
              </a:br>
              <a:r>
                <a:rPr lang="id-ID" sz="700" i="1" dirty="0" smtClean="0"/>
                <a:t>Yanuar</a:t>
              </a:r>
              <a:endParaRPr lang="en-US" sz="800" i="1" dirty="0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8129940" y="4212142"/>
            <a:ext cx="1936749" cy="338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id-ID" sz="800" dirty="0" smtClean="0"/>
              <a:t>Agar dijadwalkan, dipersiapkan tim penyambutan, jika diperlukan bawa staf</a:t>
            </a:r>
            <a:endParaRPr lang="en-US" sz="800" dirty="0"/>
          </a:p>
        </p:txBody>
      </p:sp>
      <p:grpSp>
        <p:nvGrpSpPr>
          <p:cNvPr id="208" name="Group 207"/>
          <p:cNvGrpSpPr/>
          <p:nvPr/>
        </p:nvGrpSpPr>
        <p:grpSpPr>
          <a:xfrm>
            <a:off x="8053121" y="3472121"/>
            <a:ext cx="797295" cy="323165"/>
            <a:chOff x="8085441" y="3541412"/>
            <a:chExt cx="797295" cy="323165"/>
          </a:xfrm>
        </p:grpSpPr>
        <p:sp>
          <p:nvSpPr>
            <p:cNvPr id="190" name="TextBox 189"/>
            <p:cNvSpPr txBox="1"/>
            <p:nvPr/>
          </p:nvSpPr>
          <p:spPr>
            <a:xfrm>
              <a:off x="8278083" y="3541412"/>
              <a:ext cx="604653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800" b="1" dirty="0" smtClean="0"/>
                <a:t>Dir. Ops</a:t>
              </a:r>
              <a:br>
                <a:rPr lang="id-ID" sz="800" b="1" dirty="0" smtClean="0"/>
              </a:br>
              <a:r>
                <a:rPr lang="id-ID" sz="700" i="1" dirty="0" smtClean="0"/>
                <a:t>Alwin Albar</a:t>
              </a:r>
              <a:endParaRPr lang="en-US" sz="800" i="1" dirty="0"/>
            </a:p>
          </p:txBody>
        </p:sp>
        <p:pic>
          <p:nvPicPr>
            <p:cNvPr id="195" name="Picture 194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5441" y="3597248"/>
              <a:ext cx="215773" cy="215773"/>
            </a:xfrm>
            <a:prstGeom prst="rect">
              <a:avLst/>
            </a:prstGeom>
          </p:spPr>
        </p:pic>
      </p:grpSp>
      <p:grpSp>
        <p:nvGrpSpPr>
          <p:cNvPr id="31" name="Group 30"/>
          <p:cNvGrpSpPr/>
          <p:nvPr/>
        </p:nvGrpSpPr>
        <p:grpSpPr>
          <a:xfrm>
            <a:off x="9887982" y="5444726"/>
            <a:ext cx="327810" cy="358995"/>
            <a:chOff x="9792118" y="3536937"/>
            <a:chExt cx="482824" cy="484763"/>
          </a:xfrm>
        </p:grpSpPr>
        <p:pic>
          <p:nvPicPr>
            <p:cNvPr id="197" name="Picture 196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05491" y="3536937"/>
              <a:ext cx="252220" cy="252220"/>
            </a:xfrm>
            <a:prstGeom prst="rect">
              <a:avLst/>
            </a:prstGeom>
          </p:spPr>
        </p:pic>
        <p:sp>
          <p:nvSpPr>
            <p:cNvPr id="199" name="Oval 198"/>
            <p:cNvSpPr/>
            <p:nvPr/>
          </p:nvSpPr>
          <p:spPr>
            <a:xfrm>
              <a:off x="10157432" y="3727351"/>
              <a:ext cx="116720" cy="12148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1400" b="1" dirty="0" smtClean="0">
                  <a:solidFill>
                    <a:srgbClr val="C00000"/>
                  </a:solidFill>
                </a:rPr>
                <a:t>+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9792118" y="3744701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600" i="1" dirty="0" smtClean="0"/>
                <a:t>tambah </a:t>
              </a:r>
              <a:br>
                <a:rPr lang="id-ID" sz="600" i="1" dirty="0" smtClean="0"/>
              </a:br>
              <a:r>
                <a:rPr lang="id-ID" sz="600" i="1" dirty="0" smtClean="0"/>
                <a:t>penerima</a:t>
              </a:r>
              <a:endParaRPr lang="en-US" sz="1600" i="1" dirty="0"/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8128514" y="3817491"/>
            <a:ext cx="1941720" cy="385239"/>
            <a:chOff x="8148169" y="4183713"/>
            <a:chExt cx="1751828" cy="385239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51" name="TextBox 50"/>
            <p:cNvSpPr txBox="1"/>
            <p:nvPr/>
          </p:nvSpPr>
          <p:spPr>
            <a:xfrm>
              <a:off x="8148169" y="4183713"/>
              <a:ext cx="769425" cy="21544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id-ID" sz="800" i="1" dirty="0" smtClean="0">
                  <a:solidFill>
                    <a:srgbClr val="C00000"/>
                  </a:solidFill>
                </a:rPr>
                <a:t>Arahan  Dirut:</a:t>
              </a:r>
              <a:endParaRPr lang="en-US" sz="800" i="1" dirty="0">
                <a:solidFill>
                  <a:srgbClr val="C00000"/>
                </a:solidFill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8153087" y="4353508"/>
              <a:ext cx="1746910" cy="215444"/>
            </a:xfrm>
            <a:prstGeom prst="rect">
              <a:avLst/>
            </a:prstGeom>
            <a:grpFill/>
            <a:ln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d-ID" sz="800" dirty="0" smtClean="0"/>
                <a:t>Untuk dijadwalkan</a:t>
              </a:r>
              <a:endParaRPr lang="en-US" sz="800" dirty="0"/>
            </a:p>
          </p:txBody>
        </p:sp>
      </p:grpSp>
      <p:sp>
        <p:nvSpPr>
          <p:cNvPr id="23" name="Left Brace 22"/>
          <p:cNvSpPr/>
          <p:nvPr/>
        </p:nvSpPr>
        <p:spPr>
          <a:xfrm>
            <a:off x="3998222" y="1543923"/>
            <a:ext cx="3231468" cy="3996013"/>
          </a:xfrm>
          <a:prstGeom prst="leftBrace">
            <a:avLst>
              <a:gd name="adj1" fmla="val 8333"/>
              <a:gd name="adj2" fmla="val 30106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8" name="Picture 8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8423" y="2066893"/>
            <a:ext cx="272242" cy="262976"/>
          </a:xfrm>
          <a:prstGeom prst="rect">
            <a:avLst/>
          </a:prstGeom>
        </p:spPr>
      </p:pic>
      <p:grpSp>
        <p:nvGrpSpPr>
          <p:cNvPr id="27" name="Group 26"/>
          <p:cNvGrpSpPr/>
          <p:nvPr/>
        </p:nvGrpSpPr>
        <p:grpSpPr>
          <a:xfrm>
            <a:off x="9404210" y="2005882"/>
            <a:ext cx="569387" cy="169122"/>
            <a:chOff x="4699962" y="2548276"/>
            <a:chExt cx="569387" cy="201030"/>
          </a:xfrm>
        </p:grpSpPr>
        <p:sp>
          <p:nvSpPr>
            <p:cNvPr id="90" name="Rounded Rectangle 89"/>
            <p:cNvSpPr/>
            <p:nvPr/>
          </p:nvSpPr>
          <p:spPr>
            <a:xfrm>
              <a:off x="4742360" y="2584789"/>
              <a:ext cx="444006" cy="164517"/>
            </a:xfrm>
            <a:prstGeom prst="roundRect">
              <a:avLst>
                <a:gd name="adj" fmla="val 45310"/>
              </a:avLst>
            </a:prstGeom>
            <a:solidFill>
              <a:srgbClr val="9954CC"/>
            </a:solidFill>
            <a:ln>
              <a:solidFill>
                <a:srgbClr val="9954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bg1"/>
                </a:solidFill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4699962" y="2548276"/>
              <a:ext cx="569387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>
                  <a:solidFill>
                    <a:schemeClr val="bg1"/>
                  </a:solidFill>
                </a:rPr>
                <a:t>Undangan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9" name="Picture 2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679" y="1586318"/>
            <a:ext cx="352113" cy="352113"/>
          </a:xfrm>
          <a:prstGeom prst="rect">
            <a:avLst/>
          </a:prstGeom>
        </p:spPr>
      </p:pic>
      <p:grpSp>
        <p:nvGrpSpPr>
          <p:cNvPr id="96" name="Group 95"/>
          <p:cNvGrpSpPr/>
          <p:nvPr/>
        </p:nvGrpSpPr>
        <p:grpSpPr>
          <a:xfrm>
            <a:off x="9863661" y="2002133"/>
            <a:ext cx="494046" cy="200055"/>
            <a:chOff x="9809671" y="2039285"/>
            <a:chExt cx="534121" cy="200055"/>
          </a:xfrm>
        </p:grpSpPr>
        <p:sp>
          <p:nvSpPr>
            <p:cNvPr id="97" name="Rounded Rectangle 96"/>
            <p:cNvSpPr/>
            <p:nvPr/>
          </p:nvSpPr>
          <p:spPr>
            <a:xfrm>
              <a:off x="9876385" y="2073742"/>
              <a:ext cx="418121" cy="141232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9809671" y="2039285"/>
              <a:ext cx="534121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/>
                <a:t> Instansi</a:t>
              </a:r>
              <a:endParaRPr lang="en-US" b="1" dirty="0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7981957" y="4811045"/>
            <a:ext cx="10615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800" b="1" dirty="0" smtClean="0">
                <a:solidFill>
                  <a:srgbClr val="C00000"/>
                </a:solidFill>
              </a:rPr>
              <a:t>Disposisi kepada(3) :</a:t>
            </a:r>
            <a:endParaRPr lang="en-US" sz="800" b="1" dirty="0">
              <a:solidFill>
                <a:srgbClr val="C00000"/>
              </a:solidFill>
            </a:endParaRPr>
          </a:p>
        </p:txBody>
      </p:sp>
      <p:grpSp>
        <p:nvGrpSpPr>
          <p:cNvPr id="104" name="Group 103"/>
          <p:cNvGrpSpPr/>
          <p:nvPr/>
        </p:nvGrpSpPr>
        <p:grpSpPr>
          <a:xfrm>
            <a:off x="8051796" y="4995583"/>
            <a:ext cx="1004083" cy="323165"/>
            <a:chOff x="8085441" y="3541412"/>
            <a:chExt cx="1004083" cy="323165"/>
          </a:xfrm>
        </p:grpSpPr>
        <p:sp>
          <p:nvSpPr>
            <p:cNvPr id="105" name="TextBox 104"/>
            <p:cNvSpPr txBox="1"/>
            <p:nvPr/>
          </p:nvSpPr>
          <p:spPr>
            <a:xfrm>
              <a:off x="8278083" y="3541412"/>
              <a:ext cx="81144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800" b="1" dirty="0" smtClean="0"/>
                <a:t>Kadiv. UPDB</a:t>
              </a:r>
              <a:br>
                <a:rPr lang="id-ID" sz="800" b="1" dirty="0" smtClean="0"/>
              </a:br>
              <a:r>
                <a:rPr lang="id-ID" sz="700" i="1" dirty="0" smtClean="0"/>
                <a:t>Achmad Haspani</a:t>
              </a:r>
              <a:endParaRPr lang="en-US" sz="800" i="1" dirty="0"/>
            </a:p>
          </p:txBody>
        </p:sp>
        <p:pic>
          <p:nvPicPr>
            <p:cNvPr id="106" name="Picture 105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5441" y="3597248"/>
              <a:ext cx="215773" cy="215773"/>
            </a:xfrm>
            <a:prstGeom prst="rect">
              <a:avLst/>
            </a:prstGeom>
          </p:spPr>
        </p:pic>
      </p:grpSp>
      <p:grpSp>
        <p:nvGrpSpPr>
          <p:cNvPr id="107" name="Group 106"/>
          <p:cNvGrpSpPr/>
          <p:nvPr/>
        </p:nvGrpSpPr>
        <p:grpSpPr>
          <a:xfrm>
            <a:off x="9299992" y="5008395"/>
            <a:ext cx="1031333" cy="323165"/>
            <a:chOff x="8085441" y="3541412"/>
            <a:chExt cx="1031333" cy="323165"/>
          </a:xfrm>
        </p:grpSpPr>
        <p:sp>
          <p:nvSpPr>
            <p:cNvPr id="108" name="TextBox 107"/>
            <p:cNvSpPr txBox="1"/>
            <p:nvPr/>
          </p:nvSpPr>
          <p:spPr>
            <a:xfrm>
              <a:off x="8278083" y="3541412"/>
              <a:ext cx="83869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800" b="1" dirty="0" smtClean="0"/>
                <a:t>Kadiv. K3LH</a:t>
              </a:r>
              <a:br>
                <a:rPr lang="id-ID" sz="800" b="1" dirty="0" smtClean="0"/>
              </a:br>
              <a:r>
                <a:rPr lang="id-ID" sz="700" i="1" dirty="0" smtClean="0"/>
                <a:t>Benny Hutahaean</a:t>
              </a:r>
              <a:endParaRPr lang="en-US" sz="800" i="1" dirty="0"/>
            </a:p>
          </p:txBody>
        </p:sp>
        <p:pic>
          <p:nvPicPr>
            <p:cNvPr id="109" name="Picture 10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5441" y="3597248"/>
              <a:ext cx="215773" cy="215773"/>
            </a:xfrm>
            <a:prstGeom prst="rect">
              <a:avLst/>
            </a:prstGeom>
          </p:spPr>
        </p:pic>
      </p:grpSp>
      <p:grpSp>
        <p:nvGrpSpPr>
          <p:cNvPr id="110" name="Group 109"/>
          <p:cNvGrpSpPr/>
          <p:nvPr/>
        </p:nvGrpSpPr>
        <p:grpSpPr>
          <a:xfrm>
            <a:off x="8045566" y="5390602"/>
            <a:ext cx="994465" cy="323165"/>
            <a:chOff x="8085441" y="3541412"/>
            <a:chExt cx="994465" cy="323165"/>
          </a:xfrm>
        </p:grpSpPr>
        <p:sp>
          <p:nvSpPr>
            <p:cNvPr id="111" name="TextBox 110"/>
            <p:cNvSpPr txBox="1"/>
            <p:nvPr/>
          </p:nvSpPr>
          <p:spPr>
            <a:xfrm>
              <a:off x="8278083" y="3541412"/>
              <a:ext cx="801823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800" b="1" dirty="0" smtClean="0"/>
                <a:t>Kabid. Humas</a:t>
              </a:r>
              <a:br>
                <a:rPr lang="id-ID" sz="800" b="1" dirty="0" smtClean="0"/>
              </a:br>
              <a:r>
                <a:rPr lang="id-ID" sz="700" i="1" dirty="0" smtClean="0"/>
                <a:t>Anggi Siahaan</a:t>
              </a:r>
              <a:endParaRPr lang="en-US" sz="800" i="1" dirty="0"/>
            </a:p>
          </p:txBody>
        </p:sp>
        <p:pic>
          <p:nvPicPr>
            <p:cNvPr id="112" name="Picture 111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5441" y="3597248"/>
              <a:ext cx="215773" cy="215773"/>
            </a:xfrm>
            <a:prstGeom prst="rect">
              <a:avLst/>
            </a:prstGeom>
          </p:spPr>
        </p:pic>
      </p:grpSp>
      <p:grpSp>
        <p:nvGrpSpPr>
          <p:cNvPr id="33" name="Group 32"/>
          <p:cNvGrpSpPr/>
          <p:nvPr/>
        </p:nvGrpSpPr>
        <p:grpSpPr>
          <a:xfrm>
            <a:off x="8133487" y="5748530"/>
            <a:ext cx="1999054" cy="877689"/>
            <a:chOff x="8129459" y="5892664"/>
            <a:chExt cx="1999054" cy="877689"/>
          </a:xfrm>
        </p:grpSpPr>
        <p:sp>
          <p:nvSpPr>
            <p:cNvPr id="99" name="TextBox 98"/>
            <p:cNvSpPr txBox="1"/>
            <p:nvPr/>
          </p:nvSpPr>
          <p:spPr>
            <a:xfrm>
              <a:off x="8129939" y="6308688"/>
              <a:ext cx="199857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d-ID" sz="800" dirty="0" smtClean="0"/>
                <a:t>UPDB siapkan paparan tambang besar, </a:t>
              </a:r>
              <a:br>
                <a:rPr lang="id-ID" sz="800" dirty="0" smtClean="0"/>
              </a:br>
              <a:r>
                <a:rPr lang="id-ID" sz="800" dirty="0" smtClean="0"/>
                <a:t>K3LH siapkan peralatan safety dan staf pendamping untuk kunjungan ke TB Pemali</a:t>
              </a:r>
              <a:endParaRPr lang="en-US" sz="800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8129459" y="5892664"/>
              <a:ext cx="893193" cy="215444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id-ID" sz="800" i="1" dirty="0" smtClean="0">
                  <a:solidFill>
                    <a:srgbClr val="C00000"/>
                  </a:solidFill>
                </a:rPr>
                <a:t>Arahan  Dir. Ops:</a:t>
              </a:r>
              <a:endParaRPr lang="en-US" sz="800" i="1" dirty="0">
                <a:solidFill>
                  <a:srgbClr val="C00000"/>
                </a:solidFill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8129939" y="6095382"/>
              <a:ext cx="1815850" cy="215444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d-ID" sz="800" dirty="0" smtClean="0"/>
                <a:t>Untuk dijadwalkan</a:t>
              </a:r>
              <a:endParaRPr lang="en-US" sz="800" dirty="0"/>
            </a:p>
          </p:txBody>
        </p:sp>
        <p:grpSp>
          <p:nvGrpSpPr>
            <p:cNvPr id="113" name="Group 112"/>
            <p:cNvGrpSpPr/>
            <p:nvPr/>
          </p:nvGrpSpPr>
          <p:grpSpPr>
            <a:xfrm>
              <a:off x="9942340" y="6093244"/>
              <a:ext cx="186173" cy="215444"/>
              <a:chOff x="9729684" y="4349688"/>
              <a:chExt cx="186173" cy="215444"/>
            </a:xfrm>
          </p:grpSpPr>
          <p:sp>
            <p:nvSpPr>
              <p:cNvPr id="114" name="Flowchart: Merge 113"/>
              <p:cNvSpPr/>
              <p:nvPr/>
            </p:nvSpPr>
            <p:spPr>
              <a:xfrm>
                <a:off x="9760097" y="4430523"/>
                <a:ext cx="119402" cy="76213"/>
              </a:xfrm>
              <a:prstGeom prst="flowChartMerg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9729684" y="4349688"/>
                <a:ext cx="186173" cy="215444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16" name="Rounded Rectangle 115"/>
          <p:cNvSpPr/>
          <p:nvPr/>
        </p:nvSpPr>
        <p:spPr>
          <a:xfrm>
            <a:off x="9292849" y="6652835"/>
            <a:ext cx="992982" cy="143191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800" b="1" dirty="0" smtClean="0"/>
              <a:t>Simpan Tindakan</a:t>
            </a: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29376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532"/>
            <a:ext cx="11177588" cy="903785"/>
          </a:xfrm>
        </p:spPr>
        <p:txBody>
          <a:bodyPr>
            <a:noAutofit/>
          </a:bodyPr>
          <a:lstStyle/>
          <a:p>
            <a:pPr algn="ctr"/>
            <a:r>
              <a:rPr lang="id-ID" sz="3200" dirty="0" smtClean="0"/>
              <a:t>Usulan User Interface TEO untuk Direksi (terima Memo dari Kadiv)</a:t>
            </a:r>
            <a:endParaRPr lang="en-US" sz="32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153548" y="729600"/>
            <a:ext cx="4376691" cy="6093043"/>
            <a:chOff x="153548" y="729600"/>
            <a:chExt cx="4376691" cy="609304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166" t="7838" r="25847" b="14493"/>
            <a:stretch/>
          </p:blipFill>
          <p:spPr>
            <a:xfrm>
              <a:off x="153548" y="729600"/>
              <a:ext cx="4376691" cy="6093043"/>
            </a:xfrm>
            <a:prstGeom prst="rect">
              <a:avLst/>
            </a:prstGeom>
            <a:ln>
              <a:noFill/>
            </a:ln>
          </p:spPr>
        </p:pic>
        <p:sp>
          <p:nvSpPr>
            <p:cNvPr id="6" name="Rectangle 5"/>
            <p:cNvSpPr/>
            <p:nvPr/>
          </p:nvSpPr>
          <p:spPr>
            <a:xfrm>
              <a:off x="867508" y="1464816"/>
              <a:ext cx="2350477" cy="51490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1100" b="1" dirty="0" smtClean="0"/>
                <a:t>          TEO </a:t>
              </a:r>
              <a:br>
                <a:rPr lang="id-ID" sz="1100" b="1" dirty="0" smtClean="0"/>
              </a:br>
              <a:r>
                <a:rPr lang="id-ID" sz="1100" b="1" dirty="0" smtClean="0"/>
                <a:t>         </a:t>
              </a:r>
              <a:r>
                <a:rPr lang="id-ID" sz="800" b="1" dirty="0" smtClean="0"/>
                <a:t>Tugas saya</a:t>
              </a:r>
              <a:endParaRPr lang="en-US" sz="1100" b="1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67508" y="1979720"/>
              <a:ext cx="2350477" cy="326294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67508" y="5242661"/>
              <a:ext cx="2350477" cy="35510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7225" y="1597572"/>
              <a:ext cx="179913" cy="180987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1974" y="1617669"/>
              <a:ext cx="210503" cy="204471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867508" y="1981937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 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Dinas ESDM Prov. Babel</a:t>
              </a:r>
              <a:r>
                <a:rPr lang="id-ID" sz="900" dirty="0">
                  <a:solidFill>
                    <a:schemeClr val="tx1"/>
                  </a:solidFill>
                </a:rPr>
                <a:t>, </a:t>
              </a:r>
              <a:r>
                <a:rPr lang="id-ID" sz="900" dirty="0" smtClean="0">
                  <a:solidFill>
                    <a:schemeClr val="tx1"/>
                  </a:solidFill>
                </a:rPr>
                <a:t/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900" dirty="0" smtClean="0">
                  <a:solidFill>
                    <a:schemeClr val="tx1"/>
                  </a:solidFill>
                </a:rPr>
                <a:t>          </a:t>
              </a:r>
              <a:r>
                <a:rPr lang="id-ID" sz="800" dirty="0" smtClean="0">
                  <a:solidFill>
                    <a:schemeClr val="tx1"/>
                  </a:solidFill>
                </a:rPr>
                <a:t>19 </a:t>
              </a:r>
              <a:r>
                <a:rPr lang="id-ID" sz="800" dirty="0">
                  <a:solidFill>
                    <a:schemeClr val="tx1"/>
                  </a:solidFill>
                </a:rPr>
                <a:t>Mar  2018</a:t>
              </a:r>
              <a:r>
                <a:rPr lang="id-ID" sz="800" dirty="0" smtClean="0">
                  <a:solidFill>
                    <a:schemeClr val="tx1"/>
                  </a:solidFill>
                </a:rPr>
                <a:t/>
              </a:r>
              <a:br>
                <a:rPr lang="id-ID" sz="8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Undangan Paparan RKAB Timah...,</a:t>
              </a:r>
            </a:p>
            <a:p>
              <a:r>
                <a:rPr lang="id-ID" sz="800" dirty="0">
                  <a:solidFill>
                    <a:schemeClr val="tx1"/>
                  </a:solidFill>
                </a:rPr>
                <a:t> </a:t>
              </a:r>
              <a:r>
                <a:rPr lang="id-ID" sz="800" dirty="0" smtClean="0">
                  <a:solidFill>
                    <a:schemeClr val="tx1"/>
                  </a:solidFill>
                </a:rPr>
                <a:t>          </a:t>
              </a: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2763627" y="2039649"/>
              <a:ext cx="418121" cy="141232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867508" y="2499058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 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Bupati Bangka Barat</a:t>
              </a:r>
              <a:r>
                <a:rPr lang="id-ID" sz="900" dirty="0">
                  <a:solidFill>
                    <a:schemeClr val="tx1"/>
                  </a:solidFill>
                </a:rPr>
                <a:t>, </a:t>
              </a:r>
              <a:r>
                <a:rPr lang="id-ID" sz="800" dirty="0">
                  <a:solidFill>
                    <a:schemeClr val="tx1"/>
                  </a:solidFill>
                </a:rPr>
                <a:t>28 Mar 2018</a:t>
              </a:r>
              <a:r>
                <a:rPr lang="id-ID" sz="900" dirty="0" smtClean="0">
                  <a:solidFill>
                    <a:schemeClr val="tx1"/>
                  </a:solidFill>
                </a:rPr>
                <a:t/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Kunjungan Pejabat Kabupaten </a:t>
              </a:r>
              <a:br>
                <a:rPr lang="id-ID" sz="8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Bangka Barat ke PT Timah Tbk</a:t>
              </a: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2802376" y="2556374"/>
              <a:ext cx="406081" cy="136494"/>
            </a:xfrm>
            <a:prstGeom prst="roundRect">
              <a:avLst>
                <a:gd name="adj" fmla="val 4118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600" b="1" dirty="0" smtClean="0"/>
                <a:t>Dirut</a:t>
              </a:r>
              <a:endParaRPr lang="en-US" sz="600" b="1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2802376" y="2791733"/>
              <a:ext cx="393774" cy="152426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867508" y="3016179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</a:t>
              </a:r>
              <a:r>
                <a:rPr lang="id-ID" sz="900" dirty="0">
                  <a:solidFill>
                    <a:schemeClr val="tx1"/>
                  </a:solidFill>
                </a:rPr>
                <a:t> </a:t>
              </a:r>
              <a:r>
                <a:rPr lang="id-ID" sz="900" dirty="0" smtClean="0">
                  <a:solidFill>
                    <a:schemeClr val="tx1"/>
                  </a:solidFill>
                </a:rPr>
                <a:t>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Dirut </a:t>
              </a:r>
              <a:r>
                <a:rPr lang="id-ID" sz="900" dirty="0">
                  <a:solidFill>
                    <a:schemeClr val="tx1"/>
                  </a:solidFill>
                </a:rPr>
                <a:t>, </a:t>
              </a:r>
              <a:r>
                <a:rPr lang="id-ID" sz="800" dirty="0">
                  <a:solidFill>
                    <a:schemeClr val="tx1"/>
                  </a:solidFill>
                </a:rPr>
                <a:t>29 Mar 2018</a:t>
              </a:r>
              <a:r>
                <a:rPr lang="id-ID" sz="900" dirty="0" smtClean="0">
                  <a:solidFill>
                    <a:schemeClr val="tx1"/>
                  </a:solidFill>
                </a:rPr>
                <a:t>, </a:t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Edaran kebijakan Kartu Tambang </a:t>
              </a:r>
              <a:br>
                <a:rPr lang="id-ID" sz="8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di lingkungan Darat Bangka ...</a:t>
              </a: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2802376" y="3305338"/>
              <a:ext cx="393774" cy="152426"/>
            </a:xfrm>
            <a:prstGeom prst="roundRect">
              <a:avLst>
                <a:gd name="adj" fmla="val 43502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805538" y="3286134"/>
              <a:ext cx="409086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600" b="1" dirty="0" smtClean="0">
                  <a:solidFill>
                    <a:schemeClr val="bg1"/>
                  </a:solidFill>
                </a:rPr>
                <a:t>Edaran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2773979" y="2236072"/>
              <a:ext cx="444006" cy="164517"/>
            </a:xfrm>
            <a:prstGeom prst="roundRect">
              <a:avLst>
                <a:gd name="adj" fmla="val 45310"/>
              </a:avLst>
            </a:prstGeom>
            <a:solidFill>
              <a:srgbClr val="9954CC"/>
            </a:solidFill>
            <a:ln>
              <a:solidFill>
                <a:srgbClr val="9954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bg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867508" y="3530643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</a:t>
              </a:r>
              <a:r>
                <a:rPr lang="id-ID" sz="900" dirty="0">
                  <a:solidFill>
                    <a:schemeClr val="tx1"/>
                  </a:solidFill>
                </a:rPr>
                <a:t> </a:t>
              </a:r>
              <a:r>
                <a:rPr lang="id-ID" sz="900" dirty="0" smtClean="0">
                  <a:solidFill>
                    <a:schemeClr val="tx1"/>
                  </a:solidFill>
                </a:rPr>
                <a:t>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Kadiv P2P</a:t>
              </a:r>
              <a:r>
                <a:rPr lang="id-ID" sz="900" dirty="0">
                  <a:solidFill>
                    <a:schemeClr val="tx1"/>
                  </a:solidFill>
                </a:rPr>
                <a:t>, </a:t>
              </a:r>
              <a:r>
                <a:rPr lang="id-ID" sz="800" dirty="0">
                  <a:solidFill>
                    <a:schemeClr val="tx1"/>
                  </a:solidFill>
                </a:rPr>
                <a:t>4 </a:t>
              </a:r>
              <a:r>
                <a:rPr lang="id-ID" sz="800" dirty="0" smtClean="0">
                  <a:solidFill>
                    <a:schemeClr val="tx1"/>
                  </a:solidFill>
                </a:rPr>
                <a:t>Apr 2018</a:t>
              </a:r>
              <a:r>
                <a:rPr lang="id-ID" sz="900" dirty="0" smtClean="0">
                  <a:solidFill>
                    <a:schemeClr val="tx1"/>
                  </a:solidFill>
                </a:rPr>
                <a:t>,</a:t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Laporan Eksplorasi Timah Nigeria </a:t>
              </a:r>
              <a:br>
                <a:rPr lang="id-ID" sz="800" dirty="0" smtClean="0">
                  <a:solidFill>
                    <a:schemeClr val="tx1"/>
                  </a:solidFill>
                </a:rPr>
              </a:br>
              <a:endParaRPr lang="id-ID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2818297" y="3819802"/>
              <a:ext cx="377853" cy="152426"/>
            </a:xfrm>
            <a:prstGeom prst="roundRect">
              <a:avLst>
                <a:gd name="adj" fmla="val 30846"/>
              </a:avLst>
            </a:prstGeom>
            <a:solidFill>
              <a:srgbClr val="7030A0"/>
            </a:solidFill>
            <a:ln>
              <a:solidFill>
                <a:srgbClr val="A568D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818361" y="3810215"/>
              <a:ext cx="39466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600" b="1" dirty="0" smtClean="0">
                  <a:solidFill>
                    <a:srgbClr val="FFFF00"/>
                  </a:solidFill>
                </a:rPr>
                <a:t>Memo</a:t>
              </a:r>
              <a:endParaRPr lang="en-US" sz="2400" b="1" dirty="0">
                <a:solidFill>
                  <a:srgbClr val="FFFF00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867508" y="4058333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</a:t>
              </a:r>
              <a:r>
                <a:rPr lang="id-ID" sz="900" dirty="0">
                  <a:solidFill>
                    <a:schemeClr val="tx1"/>
                  </a:solidFill>
                </a:rPr>
                <a:t> </a:t>
              </a:r>
              <a:r>
                <a:rPr lang="id-ID" sz="900" dirty="0" smtClean="0">
                  <a:solidFill>
                    <a:schemeClr val="tx1"/>
                  </a:solidFill>
                </a:rPr>
                <a:t>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PT Aneka Tambang</a:t>
              </a:r>
              <a:r>
                <a:rPr lang="id-ID" sz="900" dirty="0" smtClean="0">
                  <a:solidFill>
                    <a:schemeClr val="tx1"/>
                  </a:solidFill>
                </a:rPr>
                <a:t>, 4 </a:t>
              </a:r>
              <a:r>
                <a:rPr lang="id-ID" sz="900" dirty="0">
                  <a:solidFill>
                    <a:schemeClr val="tx1"/>
                  </a:solidFill>
                </a:rPr>
                <a:t>Apr 2018</a:t>
              </a:r>
              <a:r>
                <a:rPr lang="id-ID" sz="900" dirty="0" smtClean="0">
                  <a:solidFill>
                    <a:schemeClr val="tx1"/>
                  </a:solidFill>
                </a:rPr>
                <a:t/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Kerjasama Eksplorasi Darat di Belitung</a:t>
              </a: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2914121" y="4342276"/>
              <a:ext cx="282030" cy="152426"/>
            </a:xfrm>
            <a:prstGeom prst="roundRect">
              <a:avLst>
                <a:gd name="adj" fmla="val 30846"/>
              </a:avLst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868929" y="4323272"/>
              <a:ext cx="37702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/>
                <a:t>Draft</a:t>
              </a:r>
              <a:endParaRPr lang="en-US" sz="2800" b="1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870385" y="4571972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</a:t>
              </a:r>
              <a:r>
                <a:rPr lang="id-ID" sz="900" dirty="0">
                  <a:solidFill>
                    <a:schemeClr val="tx1"/>
                  </a:solidFill>
                </a:rPr>
                <a:t> </a:t>
              </a:r>
              <a:r>
                <a:rPr lang="id-ID" sz="900" dirty="0" smtClean="0">
                  <a:solidFill>
                    <a:schemeClr val="tx1"/>
                  </a:solidFill>
                </a:rPr>
                <a:t>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Kadiv. Akutansi</a:t>
              </a:r>
              <a:r>
                <a:rPr lang="id-ID" sz="900" dirty="0" smtClean="0">
                  <a:solidFill>
                    <a:schemeClr val="tx1"/>
                  </a:solidFill>
                </a:rPr>
                <a:t>, 4 Apri 2018</a:t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Tagihan Pajak Bumi &amp; Bangunan lahan</a:t>
              </a:r>
              <a:br>
                <a:rPr lang="id-ID" sz="8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PT Timah di Bekasi</a:t>
              </a:r>
            </a:p>
          </p:txBody>
        </p:sp>
        <p:pic>
          <p:nvPicPr>
            <p:cNvPr id="82" name="Picture 8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18297" y="5265486"/>
              <a:ext cx="317447" cy="317447"/>
            </a:xfrm>
            <a:prstGeom prst="rect">
              <a:avLst/>
            </a:prstGeom>
          </p:spPr>
        </p:pic>
        <p:pic>
          <p:nvPicPr>
            <p:cNvPr id="83" name="Picture 8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4085" y="5301943"/>
              <a:ext cx="237993" cy="237993"/>
            </a:xfrm>
            <a:prstGeom prst="rect">
              <a:avLst/>
            </a:prstGeom>
          </p:spPr>
        </p:pic>
        <p:pic>
          <p:nvPicPr>
            <p:cNvPr id="84" name="Picture 8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760" y="5286517"/>
              <a:ext cx="267393" cy="267393"/>
            </a:xfrm>
            <a:prstGeom prst="rect">
              <a:avLst/>
            </a:prstGeom>
          </p:spPr>
        </p:pic>
        <p:pic>
          <p:nvPicPr>
            <p:cNvPr id="85" name="Picture 8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8372" y="5286517"/>
              <a:ext cx="236923" cy="236923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8066" y="2045853"/>
              <a:ext cx="252556" cy="252556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4392" y="3128917"/>
              <a:ext cx="272242" cy="262976"/>
            </a:xfrm>
            <a:prstGeom prst="rect">
              <a:avLst/>
            </a:prstGeom>
          </p:spPr>
        </p:pic>
        <p:pic>
          <p:nvPicPr>
            <p:cNvPr id="129" name="Picture 12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4392" y="2608347"/>
              <a:ext cx="272242" cy="262976"/>
            </a:xfrm>
            <a:prstGeom prst="rect">
              <a:avLst/>
            </a:prstGeom>
          </p:spPr>
        </p:pic>
        <p:sp>
          <p:nvSpPr>
            <p:cNvPr id="130" name="Rounded Rectangle 129"/>
            <p:cNvSpPr/>
            <p:nvPr/>
          </p:nvSpPr>
          <p:spPr>
            <a:xfrm>
              <a:off x="2773979" y="3086188"/>
              <a:ext cx="406081" cy="136494"/>
            </a:xfrm>
            <a:prstGeom prst="roundRect">
              <a:avLst>
                <a:gd name="adj" fmla="val 4118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600" b="1" dirty="0" smtClean="0"/>
                <a:t>Dirut</a:t>
              </a:r>
              <a:endParaRPr lang="en-US" sz="6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722529" y="2220344"/>
              <a:ext cx="569387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>
                  <a:solidFill>
                    <a:schemeClr val="bg1"/>
                  </a:solidFill>
                </a:rPr>
                <a:t>Undangan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746218" y="2005805"/>
              <a:ext cx="47320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/>
                <a:t>Instansi</a:t>
              </a:r>
              <a:endParaRPr lang="en-US" b="1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2752185" y="2776784"/>
              <a:ext cx="51007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/>
                <a:t>Disposisi</a:t>
              </a:r>
              <a:endParaRPr lang="en-US" b="1" dirty="0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547" y="3631488"/>
              <a:ext cx="281267" cy="281267"/>
            </a:xfrm>
            <a:prstGeom prst="rect">
              <a:avLst/>
            </a:prstGeom>
          </p:spPr>
        </p:pic>
        <p:sp>
          <p:nvSpPr>
            <p:cNvPr id="133" name="Rounded Rectangle 132"/>
            <p:cNvSpPr/>
            <p:nvPr/>
          </p:nvSpPr>
          <p:spPr>
            <a:xfrm>
              <a:off x="2790069" y="3590678"/>
              <a:ext cx="406081" cy="136494"/>
            </a:xfrm>
            <a:prstGeom prst="roundRect">
              <a:avLst>
                <a:gd name="adj" fmla="val 41189"/>
              </a:avLst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600" b="1" dirty="0" smtClean="0"/>
                <a:t>P2P</a:t>
              </a:r>
              <a:endParaRPr lang="en-US" sz="6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2152" y="4353508"/>
              <a:ext cx="43313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i="1" dirty="0" smtClean="0"/>
                <a:t>DRAFT</a:t>
              </a:r>
              <a:endParaRPr lang="en-US" sz="700" b="1" i="1" dirty="0"/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2820850" y="4148911"/>
              <a:ext cx="393774" cy="152426"/>
            </a:xfrm>
            <a:prstGeom prst="roundRect">
              <a:avLst>
                <a:gd name="adj" fmla="val 50000"/>
              </a:avLst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2777477" y="4111804"/>
              <a:ext cx="502061" cy="20005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id-ID" sz="700" b="1" dirty="0" smtClean="0"/>
                <a:t>Sekr. Dir</a:t>
              </a:r>
              <a:endParaRPr lang="en-US" b="1" dirty="0"/>
            </a:p>
          </p:txBody>
        </p:sp>
        <p:pic>
          <p:nvPicPr>
            <p:cNvPr id="138" name="Picture 137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427" y="4668615"/>
              <a:ext cx="281267" cy="281267"/>
            </a:xfrm>
            <a:prstGeom prst="rect">
              <a:avLst/>
            </a:prstGeom>
          </p:spPr>
        </p:pic>
        <p:sp>
          <p:nvSpPr>
            <p:cNvPr id="139" name="Rounded Rectangle 138"/>
            <p:cNvSpPr/>
            <p:nvPr/>
          </p:nvSpPr>
          <p:spPr>
            <a:xfrm>
              <a:off x="2790069" y="4613587"/>
              <a:ext cx="406081" cy="136494"/>
            </a:xfrm>
            <a:prstGeom prst="roundRect">
              <a:avLst>
                <a:gd name="adj" fmla="val 41189"/>
              </a:avLst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770556" y="4595296"/>
              <a:ext cx="466794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600" b="1" dirty="0" smtClean="0">
                  <a:solidFill>
                    <a:schemeClr val="bg1"/>
                  </a:solidFill>
                </a:rPr>
                <a:t>Akutansi</a:t>
              </a:r>
              <a:endParaRPr lang="en-US" sz="600" b="1" dirty="0">
                <a:solidFill>
                  <a:schemeClr val="bg1"/>
                </a:solidFill>
              </a:endParaRPr>
            </a:p>
          </p:txBody>
        </p:sp>
        <p:sp>
          <p:nvSpPr>
            <p:cNvPr id="141" name="Rounded Rectangle 140"/>
            <p:cNvSpPr/>
            <p:nvPr/>
          </p:nvSpPr>
          <p:spPr>
            <a:xfrm>
              <a:off x="2818735" y="4857568"/>
              <a:ext cx="377853" cy="152426"/>
            </a:xfrm>
            <a:prstGeom prst="roundRect">
              <a:avLst>
                <a:gd name="adj" fmla="val 30846"/>
              </a:avLst>
            </a:prstGeom>
            <a:solidFill>
              <a:srgbClr val="7030A0"/>
            </a:solidFill>
            <a:ln>
              <a:solidFill>
                <a:srgbClr val="A568D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2813854" y="4845418"/>
              <a:ext cx="39466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600" b="1" dirty="0" smtClean="0">
                  <a:solidFill>
                    <a:srgbClr val="FFFF00"/>
                  </a:solidFill>
                </a:rPr>
                <a:t>Memo</a:t>
              </a:r>
              <a:endParaRPr lang="en-US" sz="2400" b="1" dirty="0">
                <a:solidFill>
                  <a:srgbClr val="FFFF00"/>
                </a:solidFill>
              </a:endParaRP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4631" y="4128530"/>
              <a:ext cx="319709" cy="319709"/>
            </a:xfrm>
            <a:prstGeom prst="rect">
              <a:avLst/>
            </a:prstGeom>
          </p:spPr>
        </p:pic>
      </p:grpSp>
      <p:pic>
        <p:nvPicPr>
          <p:cNvPr id="143" name="Picture 14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6" t="7838" r="25847" b="14493"/>
          <a:stretch/>
        </p:blipFill>
        <p:spPr>
          <a:xfrm>
            <a:off x="7266306" y="763693"/>
            <a:ext cx="4376691" cy="6093043"/>
          </a:xfrm>
          <a:prstGeom prst="rect">
            <a:avLst/>
          </a:prstGeom>
          <a:ln>
            <a:noFill/>
          </a:ln>
        </p:spPr>
      </p:pic>
      <p:sp>
        <p:nvSpPr>
          <p:cNvPr id="144" name="Rectangle 143"/>
          <p:cNvSpPr/>
          <p:nvPr/>
        </p:nvSpPr>
        <p:spPr>
          <a:xfrm>
            <a:off x="7980266" y="1498909"/>
            <a:ext cx="2350477" cy="5149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1100" b="1" dirty="0" smtClean="0"/>
              <a:t>                             TEO </a:t>
            </a:r>
            <a:br>
              <a:rPr lang="id-ID" sz="1100" b="1" dirty="0" smtClean="0"/>
            </a:br>
            <a:r>
              <a:rPr lang="id-ID" sz="1100" b="1" dirty="0" smtClean="0"/>
              <a:t>                            </a:t>
            </a:r>
            <a:r>
              <a:rPr lang="id-ID" sz="800" b="1" dirty="0" smtClean="0"/>
              <a:t>Tugas saya</a:t>
            </a:r>
            <a:endParaRPr lang="en-US" sz="1100" b="1" dirty="0"/>
          </a:p>
        </p:txBody>
      </p:sp>
      <p:sp>
        <p:nvSpPr>
          <p:cNvPr id="145" name="Rectangle 144"/>
          <p:cNvSpPr/>
          <p:nvPr/>
        </p:nvSpPr>
        <p:spPr>
          <a:xfrm>
            <a:off x="7980266" y="2013813"/>
            <a:ext cx="2350477" cy="32629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7" name="Picture 1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9983" y="1631665"/>
            <a:ext cx="179913" cy="180987"/>
          </a:xfrm>
          <a:prstGeom prst="rect">
            <a:avLst/>
          </a:prstGeom>
        </p:spPr>
      </p:pic>
      <p:sp>
        <p:nvSpPr>
          <p:cNvPr id="149" name="Rectangle 148"/>
          <p:cNvSpPr/>
          <p:nvPr/>
        </p:nvSpPr>
        <p:spPr>
          <a:xfrm>
            <a:off x="7980266" y="2016029"/>
            <a:ext cx="2350477" cy="4498283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 sz="800" i="1" dirty="0" smtClean="0">
              <a:solidFill>
                <a:srgbClr val="0070C0"/>
              </a:solidFill>
            </a:endParaRPr>
          </a:p>
          <a:p>
            <a:endParaRPr lang="id-ID" sz="800" i="1" dirty="0">
              <a:solidFill>
                <a:srgbClr val="0070C0"/>
              </a:solidFill>
            </a:endParaRPr>
          </a:p>
          <a:p>
            <a:r>
              <a:rPr lang="id-ID" sz="800" i="1" dirty="0" smtClean="0">
                <a:solidFill>
                  <a:srgbClr val="0070C0"/>
                </a:solidFill>
              </a:rPr>
              <a:t>Pengirim</a:t>
            </a:r>
            <a:r>
              <a:rPr lang="id-ID" sz="800" i="1" dirty="0" smtClean="0">
                <a:solidFill>
                  <a:srgbClr val="00B0F0"/>
                </a:solidFill>
              </a:rPr>
              <a:t>    :  </a:t>
            </a:r>
            <a:r>
              <a:rPr lang="id-ID" sz="800" b="1" dirty="0" smtClean="0">
                <a:solidFill>
                  <a:schemeClr val="tx1"/>
                </a:solidFill>
              </a:rPr>
              <a:t>Kadiv. P2P</a:t>
            </a:r>
            <a:r>
              <a:rPr lang="id-ID" sz="900" dirty="0" smtClean="0">
                <a:solidFill>
                  <a:schemeClr val="tx1"/>
                </a:solidFill>
              </a:rPr>
              <a:t>, </a:t>
            </a:r>
            <a:br>
              <a:rPr lang="id-ID" sz="900" dirty="0" smtClean="0">
                <a:solidFill>
                  <a:schemeClr val="tx1"/>
                </a:solidFill>
              </a:rPr>
            </a:br>
            <a:r>
              <a:rPr lang="id-ID" sz="900" i="1" dirty="0">
                <a:solidFill>
                  <a:srgbClr val="0070C0"/>
                </a:solidFill>
              </a:rPr>
              <a:t>Perihal     </a:t>
            </a:r>
            <a:r>
              <a:rPr lang="id-ID" sz="900" i="1" dirty="0" smtClean="0">
                <a:solidFill>
                  <a:srgbClr val="0070C0"/>
                </a:solidFill>
              </a:rPr>
              <a:t>: </a:t>
            </a:r>
            <a:r>
              <a:rPr lang="id-ID" sz="900" dirty="0">
                <a:solidFill>
                  <a:schemeClr val="tx1"/>
                </a:solidFill>
              </a:rPr>
              <a:t>Laporan Eksplorasi Timah Nigeria </a:t>
            </a:r>
            <a:endParaRPr lang="id-ID" sz="800" dirty="0">
              <a:solidFill>
                <a:schemeClr val="tx1"/>
              </a:solidFill>
            </a:endParaRPr>
          </a:p>
          <a:p>
            <a:r>
              <a:rPr lang="id-ID" sz="800" i="1" dirty="0" smtClean="0">
                <a:solidFill>
                  <a:srgbClr val="0070C0"/>
                </a:solidFill>
              </a:rPr>
              <a:t>Tgl Memo  : </a:t>
            </a:r>
            <a:r>
              <a:rPr lang="id-ID" sz="800" dirty="0" smtClean="0">
                <a:solidFill>
                  <a:schemeClr val="tx1"/>
                </a:solidFill>
              </a:rPr>
              <a:t>4 April  2018</a:t>
            </a:r>
            <a:br>
              <a:rPr lang="id-ID" sz="800" dirty="0" smtClean="0">
                <a:solidFill>
                  <a:schemeClr val="tx1"/>
                </a:solidFill>
              </a:rPr>
            </a:br>
            <a:r>
              <a:rPr lang="id-ID" sz="800" i="1" dirty="0" smtClean="0">
                <a:solidFill>
                  <a:srgbClr val="0070C0"/>
                </a:solidFill>
              </a:rPr>
              <a:t>Tgl terima </a:t>
            </a:r>
            <a:r>
              <a:rPr lang="id-ID" sz="800" i="1" dirty="0">
                <a:solidFill>
                  <a:srgbClr val="0070C0"/>
                </a:solidFill>
              </a:rPr>
              <a:t>: </a:t>
            </a:r>
            <a:r>
              <a:rPr lang="id-ID" sz="800" i="1" dirty="0" smtClean="0">
                <a:solidFill>
                  <a:srgbClr val="0070C0"/>
                </a:solidFill>
              </a:rPr>
              <a:t> </a:t>
            </a:r>
            <a:r>
              <a:rPr lang="id-ID" sz="800" dirty="0" smtClean="0">
                <a:solidFill>
                  <a:schemeClr val="tx1"/>
                </a:solidFill>
              </a:rPr>
              <a:t>4 April  2018</a:t>
            </a:r>
          </a:p>
          <a:p>
            <a:r>
              <a:rPr lang="id-ID" sz="800" i="1" dirty="0" smtClean="0">
                <a:solidFill>
                  <a:srgbClr val="0070C0"/>
                </a:solidFill>
              </a:rPr>
              <a:t>No Surat    : </a:t>
            </a:r>
            <a:r>
              <a:rPr lang="id-ID" sz="800" dirty="0" smtClean="0">
                <a:solidFill>
                  <a:schemeClr val="tx1"/>
                </a:solidFill>
              </a:rPr>
              <a:t>3/Tbk/P2P-01/BABAR/1-2018</a:t>
            </a:r>
            <a:r>
              <a:rPr lang="id-ID" sz="800" dirty="0">
                <a:solidFill>
                  <a:schemeClr val="tx1"/>
                </a:solidFill>
              </a:rPr>
              <a:t/>
            </a:r>
            <a:br>
              <a:rPr lang="id-ID" sz="800" dirty="0">
                <a:solidFill>
                  <a:schemeClr val="tx1"/>
                </a:solidFill>
              </a:rPr>
            </a:br>
            <a:r>
              <a:rPr lang="id-ID" sz="800" i="1" dirty="0" smtClean="0">
                <a:solidFill>
                  <a:srgbClr val="0070C0"/>
                </a:solidFill>
              </a:rPr>
              <a:t>Lampiran   :</a:t>
            </a:r>
            <a:r>
              <a:rPr lang="id-ID" sz="800" dirty="0" smtClean="0">
                <a:solidFill>
                  <a:srgbClr val="0070C0"/>
                </a:solidFill>
              </a:rPr>
              <a:t> </a:t>
            </a:r>
            <a:r>
              <a:rPr lang="id-ID" sz="800" dirty="0" smtClean="0">
                <a:solidFill>
                  <a:schemeClr val="tx1"/>
                </a:solidFill>
              </a:rPr>
              <a:t>1 berkas,</a:t>
            </a:r>
          </a:p>
          <a:p>
            <a:r>
              <a:rPr lang="id-ID" sz="800" i="1" dirty="0" smtClean="0">
                <a:solidFill>
                  <a:srgbClr val="0070C0"/>
                </a:solidFill>
              </a:rPr>
              <a:t>No Reg       :</a:t>
            </a:r>
            <a:r>
              <a:rPr lang="id-ID" sz="800" dirty="0" smtClean="0">
                <a:solidFill>
                  <a:srgbClr val="0070C0"/>
                </a:solidFill>
              </a:rPr>
              <a:t> </a:t>
            </a:r>
            <a:r>
              <a:rPr lang="id-ID" sz="800" dirty="0" smtClean="0">
                <a:solidFill>
                  <a:schemeClr val="tx1"/>
                </a:solidFill>
              </a:rPr>
              <a:t>2803-1342</a:t>
            </a: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b="1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r>
              <a:rPr lang="id-ID" sz="800" dirty="0">
                <a:solidFill>
                  <a:schemeClr val="tx1"/>
                </a:solidFill>
              </a:rPr>
              <a:t> </a:t>
            </a:r>
            <a:r>
              <a:rPr lang="id-ID" sz="800" dirty="0" smtClean="0">
                <a:solidFill>
                  <a:schemeClr val="tx1"/>
                </a:solidFill>
              </a:rPr>
              <a:t>          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9473091" y="4211831"/>
            <a:ext cx="781143" cy="182421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900" b="1" dirty="0" smtClean="0"/>
              <a:t>Lihat Surat</a:t>
            </a:r>
            <a:endParaRPr lang="en-US" sz="9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8300916" y="2005805"/>
            <a:ext cx="11320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800" b="1" dirty="0" smtClean="0"/>
              <a:t>Memo Internal Masuk</a:t>
            </a:r>
            <a:endParaRPr lang="en-US" sz="8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976728" y="3277402"/>
            <a:ext cx="115768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800" b="1" dirty="0" smtClean="0">
                <a:solidFill>
                  <a:srgbClr val="0070C0"/>
                </a:solidFill>
              </a:rPr>
              <a:t>Tembusan Kepada (4) :</a:t>
            </a:r>
            <a:endParaRPr lang="en-US" sz="800" b="1" dirty="0">
              <a:solidFill>
                <a:srgbClr val="0070C0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9298303" y="3465110"/>
            <a:ext cx="1130719" cy="323165"/>
            <a:chOff x="8085441" y="4081190"/>
            <a:chExt cx="1130719" cy="323165"/>
          </a:xfrm>
        </p:grpSpPr>
        <p:pic>
          <p:nvPicPr>
            <p:cNvPr id="191" name="Picture 190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5441" y="4137026"/>
              <a:ext cx="215773" cy="215773"/>
            </a:xfrm>
            <a:prstGeom prst="rect">
              <a:avLst/>
            </a:prstGeom>
          </p:spPr>
        </p:pic>
        <p:sp>
          <p:nvSpPr>
            <p:cNvPr id="192" name="TextBox 191"/>
            <p:cNvSpPr txBox="1"/>
            <p:nvPr/>
          </p:nvSpPr>
          <p:spPr>
            <a:xfrm>
              <a:off x="8278083" y="4081190"/>
              <a:ext cx="938077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800" b="1" dirty="0" smtClean="0"/>
                <a:t>Dir. PU</a:t>
              </a:r>
              <a:br>
                <a:rPr lang="id-ID" sz="800" b="1" dirty="0" smtClean="0"/>
              </a:br>
              <a:r>
                <a:rPr lang="id-ID" sz="700" i="1" dirty="0" smtClean="0"/>
                <a:t>Trenggono Sutiyoso</a:t>
              </a:r>
              <a:endParaRPr lang="en-US" sz="800" i="1" dirty="0"/>
            </a:p>
          </p:txBody>
        </p:sp>
      </p:grpSp>
      <p:grpSp>
        <p:nvGrpSpPr>
          <p:cNvPr id="208" name="Group 207"/>
          <p:cNvGrpSpPr/>
          <p:nvPr/>
        </p:nvGrpSpPr>
        <p:grpSpPr>
          <a:xfrm>
            <a:off x="8053121" y="3472121"/>
            <a:ext cx="933550" cy="323165"/>
            <a:chOff x="8085441" y="3541412"/>
            <a:chExt cx="933550" cy="323165"/>
          </a:xfrm>
        </p:grpSpPr>
        <p:sp>
          <p:nvSpPr>
            <p:cNvPr id="190" name="TextBox 189"/>
            <p:cNvSpPr txBox="1"/>
            <p:nvPr/>
          </p:nvSpPr>
          <p:spPr>
            <a:xfrm>
              <a:off x="8278083" y="3541412"/>
              <a:ext cx="740908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800" b="1" dirty="0" smtClean="0"/>
                <a:t>Dirut</a:t>
              </a:r>
              <a:br>
                <a:rPr lang="id-ID" sz="800" b="1" dirty="0" smtClean="0"/>
              </a:br>
              <a:r>
                <a:rPr lang="id-ID" sz="700" i="1" dirty="0" smtClean="0"/>
                <a:t>M. Riza Pahlevi</a:t>
              </a:r>
              <a:endParaRPr lang="en-US" sz="800" i="1" dirty="0"/>
            </a:p>
          </p:txBody>
        </p:sp>
        <p:pic>
          <p:nvPicPr>
            <p:cNvPr id="195" name="Picture 194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5441" y="3597248"/>
              <a:ext cx="215773" cy="215773"/>
            </a:xfrm>
            <a:prstGeom prst="rect">
              <a:avLst/>
            </a:prstGeom>
          </p:spPr>
        </p:pic>
      </p:grpSp>
      <p:grpSp>
        <p:nvGrpSpPr>
          <p:cNvPr id="31" name="Group 30"/>
          <p:cNvGrpSpPr/>
          <p:nvPr/>
        </p:nvGrpSpPr>
        <p:grpSpPr>
          <a:xfrm>
            <a:off x="9904301" y="4902795"/>
            <a:ext cx="327810" cy="358995"/>
            <a:chOff x="9792118" y="3536937"/>
            <a:chExt cx="482824" cy="484763"/>
          </a:xfrm>
        </p:grpSpPr>
        <p:pic>
          <p:nvPicPr>
            <p:cNvPr id="197" name="Picture 196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05491" y="3536937"/>
              <a:ext cx="252220" cy="252220"/>
            </a:xfrm>
            <a:prstGeom prst="rect">
              <a:avLst/>
            </a:prstGeom>
          </p:spPr>
        </p:pic>
        <p:sp>
          <p:nvSpPr>
            <p:cNvPr id="199" name="Oval 198"/>
            <p:cNvSpPr/>
            <p:nvPr/>
          </p:nvSpPr>
          <p:spPr>
            <a:xfrm>
              <a:off x="10157432" y="3727351"/>
              <a:ext cx="116720" cy="12148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1400" b="1" dirty="0" smtClean="0">
                  <a:solidFill>
                    <a:srgbClr val="C00000"/>
                  </a:solidFill>
                </a:rPr>
                <a:t>+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9792118" y="3744701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600" i="1" dirty="0" smtClean="0"/>
                <a:t>tambah </a:t>
              </a:r>
              <a:br>
                <a:rPr lang="id-ID" sz="600" i="1" dirty="0" smtClean="0"/>
              </a:br>
              <a:r>
                <a:rPr lang="id-ID" sz="600" i="1" dirty="0" smtClean="0"/>
                <a:t>penerima</a:t>
              </a:r>
              <a:endParaRPr lang="en-US" sz="1600" i="1" dirty="0"/>
            </a:p>
          </p:txBody>
        </p:sp>
      </p:grpSp>
      <p:sp>
        <p:nvSpPr>
          <p:cNvPr id="23" name="Left Brace 22"/>
          <p:cNvSpPr/>
          <p:nvPr/>
        </p:nvSpPr>
        <p:spPr>
          <a:xfrm>
            <a:off x="3998222" y="1543923"/>
            <a:ext cx="3231468" cy="3996013"/>
          </a:xfrm>
          <a:prstGeom prst="leftBrace">
            <a:avLst>
              <a:gd name="adj1" fmla="val 8333"/>
              <a:gd name="adj2" fmla="val 57246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8" name="Picture 8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8423" y="2066893"/>
            <a:ext cx="272242" cy="262976"/>
          </a:xfrm>
          <a:prstGeom prst="rect">
            <a:avLst/>
          </a:prstGeom>
        </p:spPr>
      </p:pic>
      <p:grpSp>
        <p:nvGrpSpPr>
          <p:cNvPr id="27" name="Group 26"/>
          <p:cNvGrpSpPr/>
          <p:nvPr/>
        </p:nvGrpSpPr>
        <p:grpSpPr>
          <a:xfrm>
            <a:off x="9404210" y="2005883"/>
            <a:ext cx="486404" cy="200055"/>
            <a:chOff x="4699962" y="2548276"/>
            <a:chExt cx="486404" cy="237799"/>
          </a:xfrm>
        </p:grpSpPr>
        <p:sp>
          <p:nvSpPr>
            <p:cNvPr id="90" name="Rounded Rectangle 89"/>
            <p:cNvSpPr/>
            <p:nvPr/>
          </p:nvSpPr>
          <p:spPr>
            <a:xfrm>
              <a:off x="4742360" y="2584789"/>
              <a:ext cx="444006" cy="164517"/>
            </a:xfrm>
            <a:prstGeom prst="roundRect">
              <a:avLst>
                <a:gd name="adj" fmla="val 45310"/>
              </a:avLst>
            </a:prstGeom>
            <a:solidFill>
              <a:srgbClr val="9954CC"/>
            </a:solidFill>
            <a:ln>
              <a:solidFill>
                <a:srgbClr val="9954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bg1"/>
                </a:solidFill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4699962" y="2548276"/>
              <a:ext cx="429926" cy="2377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>
                  <a:solidFill>
                    <a:schemeClr val="bg1"/>
                  </a:solidFill>
                </a:rPr>
                <a:t>Memo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9" name="Picture 2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679" y="1586318"/>
            <a:ext cx="352113" cy="352113"/>
          </a:xfrm>
          <a:prstGeom prst="rect">
            <a:avLst/>
          </a:prstGeom>
        </p:spPr>
      </p:pic>
      <p:grpSp>
        <p:nvGrpSpPr>
          <p:cNvPr id="96" name="Group 95"/>
          <p:cNvGrpSpPr/>
          <p:nvPr/>
        </p:nvGrpSpPr>
        <p:grpSpPr>
          <a:xfrm>
            <a:off x="9863663" y="2002133"/>
            <a:ext cx="448458" cy="200055"/>
            <a:chOff x="9809671" y="2039285"/>
            <a:chExt cx="484835" cy="200055"/>
          </a:xfrm>
        </p:grpSpPr>
        <p:sp>
          <p:nvSpPr>
            <p:cNvPr id="97" name="Rounded Rectangle 96"/>
            <p:cNvSpPr/>
            <p:nvPr/>
          </p:nvSpPr>
          <p:spPr>
            <a:xfrm>
              <a:off x="9876385" y="2073742"/>
              <a:ext cx="418121" cy="141232"/>
            </a:xfrm>
            <a:prstGeom prst="roundRect">
              <a:avLst>
                <a:gd name="adj" fmla="val 50000"/>
              </a:avLst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bg1"/>
                </a:solidFill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9809671" y="2039285"/>
              <a:ext cx="442269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>
                  <a:solidFill>
                    <a:schemeClr val="bg1"/>
                  </a:solidFill>
                </a:rPr>
                <a:t>    P2P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7965171" y="4487574"/>
            <a:ext cx="10615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800" b="1" dirty="0" smtClean="0">
                <a:solidFill>
                  <a:srgbClr val="C00000"/>
                </a:solidFill>
              </a:rPr>
              <a:t>Disposisi kepada(1) :</a:t>
            </a:r>
            <a:endParaRPr lang="en-US" sz="800" b="1" dirty="0">
              <a:solidFill>
                <a:srgbClr val="C00000"/>
              </a:solidFill>
            </a:endParaRPr>
          </a:p>
        </p:txBody>
      </p:sp>
      <p:grpSp>
        <p:nvGrpSpPr>
          <p:cNvPr id="104" name="Group 103"/>
          <p:cNvGrpSpPr/>
          <p:nvPr/>
        </p:nvGrpSpPr>
        <p:grpSpPr>
          <a:xfrm>
            <a:off x="8059213" y="4693559"/>
            <a:ext cx="1129117" cy="323165"/>
            <a:chOff x="8085441" y="3541412"/>
            <a:chExt cx="1129117" cy="323165"/>
          </a:xfrm>
        </p:grpSpPr>
        <p:sp>
          <p:nvSpPr>
            <p:cNvPr id="105" name="TextBox 104"/>
            <p:cNvSpPr txBox="1"/>
            <p:nvPr/>
          </p:nvSpPr>
          <p:spPr>
            <a:xfrm>
              <a:off x="8278083" y="3541412"/>
              <a:ext cx="936475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800" b="1" dirty="0" smtClean="0"/>
                <a:t>Kadiv. Eksplorasi</a:t>
              </a:r>
              <a:br>
                <a:rPr lang="id-ID" sz="800" b="1" dirty="0" smtClean="0"/>
              </a:br>
              <a:r>
                <a:rPr lang="id-ID" sz="700" i="1" dirty="0" smtClean="0"/>
                <a:t>Achmad Haspani</a:t>
              </a:r>
              <a:endParaRPr lang="en-US" sz="800" i="1" dirty="0"/>
            </a:p>
          </p:txBody>
        </p:sp>
        <p:pic>
          <p:nvPicPr>
            <p:cNvPr id="106" name="Picture 105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5441" y="3597248"/>
              <a:ext cx="215773" cy="215773"/>
            </a:xfrm>
            <a:prstGeom prst="rect">
              <a:avLst/>
            </a:prstGeom>
          </p:spPr>
        </p:pic>
      </p:grpSp>
      <p:grpSp>
        <p:nvGrpSpPr>
          <p:cNvPr id="33" name="Group 32"/>
          <p:cNvGrpSpPr/>
          <p:nvPr/>
        </p:nvGrpSpPr>
        <p:grpSpPr>
          <a:xfrm>
            <a:off x="8119692" y="5323131"/>
            <a:ext cx="1999054" cy="877689"/>
            <a:chOff x="8129459" y="5892664"/>
            <a:chExt cx="1999054" cy="877689"/>
          </a:xfrm>
        </p:grpSpPr>
        <p:sp>
          <p:nvSpPr>
            <p:cNvPr id="99" name="TextBox 98"/>
            <p:cNvSpPr txBox="1"/>
            <p:nvPr/>
          </p:nvSpPr>
          <p:spPr>
            <a:xfrm>
              <a:off x="8129939" y="6308688"/>
              <a:ext cx="199857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d-ID" sz="800" dirty="0" smtClean="0"/>
                <a:t>Tolong masukan, tipe deposit, potensi sumberdaya dan usulan metoda eksplorasi yang cocok untuk daerah tersebut</a:t>
              </a:r>
              <a:endParaRPr lang="en-US" sz="800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8129459" y="5892664"/>
              <a:ext cx="893193" cy="215444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id-ID" sz="800" i="1" dirty="0" smtClean="0">
                  <a:solidFill>
                    <a:srgbClr val="C00000"/>
                  </a:solidFill>
                </a:rPr>
                <a:t>Arahan  Dir. Ops:</a:t>
              </a:r>
              <a:endParaRPr lang="en-US" sz="800" i="1" dirty="0">
                <a:solidFill>
                  <a:srgbClr val="C00000"/>
                </a:solidFill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8129939" y="6095382"/>
              <a:ext cx="1815850" cy="215444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d-ID" sz="800" dirty="0" smtClean="0"/>
                <a:t>Untuk di review</a:t>
              </a:r>
              <a:endParaRPr lang="en-US" sz="800" dirty="0"/>
            </a:p>
          </p:txBody>
        </p:sp>
        <p:grpSp>
          <p:nvGrpSpPr>
            <p:cNvPr id="113" name="Group 112"/>
            <p:cNvGrpSpPr/>
            <p:nvPr/>
          </p:nvGrpSpPr>
          <p:grpSpPr>
            <a:xfrm>
              <a:off x="9942340" y="6093244"/>
              <a:ext cx="186173" cy="215444"/>
              <a:chOff x="9729684" y="4349688"/>
              <a:chExt cx="186173" cy="215444"/>
            </a:xfrm>
          </p:grpSpPr>
          <p:sp>
            <p:nvSpPr>
              <p:cNvPr id="114" name="Flowchart: Merge 113"/>
              <p:cNvSpPr/>
              <p:nvPr/>
            </p:nvSpPr>
            <p:spPr>
              <a:xfrm>
                <a:off x="9760097" y="4430523"/>
                <a:ext cx="119402" cy="76213"/>
              </a:xfrm>
              <a:prstGeom prst="flowChartMerg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9729684" y="4349688"/>
                <a:ext cx="186173" cy="215444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16" name="Rounded Rectangle 115"/>
          <p:cNvSpPr/>
          <p:nvPr/>
        </p:nvSpPr>
        <p:spPr>
          <a:xfrm>
            <a:off x="9279767" y="6296945"/>
            <a:ext cx="992982" cy="143191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800" b="1" dirty="0" smtClean="0"/>
              <a:t>Simpan Tindakan</a:t>
            </a:r>
            <a:endParaRPr lang="en-US" sz="800" b="1" dirty="0"/>
          </a:p>
        </p:txBody>
      </p:sp>
      <p:grpSp>
        <p:nvGrpSpPr>
          <p:cNvPr id="117" name="Group 116"/>
          <p:cNvGrpSpPr/>
          <p:nvPr/>
        </p:nvGrpSpPr>
        <p:grpSpPr>
          <a:xfrm>
            <a:off x="9301368" y="3819078"/>
            <a:ext cx="766838" cy="323165"/>
            <a:chOff x="8085441" y="4081190"/>
            <a:chExt cx="766838" cy="323165"/>
          </a:xfrm>
        </p:grpSpPr>
        <p:pic>
          <p:nvPicPr>
            <p:cNvPr id="118" name="Picture 117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5441" y="4137026"/>
              <a:ext cx="215773" cy="215773"/>
            </a:xfrm>
            <a:prstGeom prst="rect">
              <a:avLst/>
            </a:prstGeom>
          </p:spPr>
        </p:pic>
        <p:sp>
          <p:nvSpPr>
            <p:cNvPr id="119" name="TextBox 118"/>
            <p:cNvSpPr txBox="1"/>
            <p:nvPr/>
          </p:nvSpPr>
          <p:spPr>
            <a:xfrm>
              <a:off x="8278083" y="4081190"/>
              <a:ext cx="57419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800" b="1" dirty="0" smtClean="0"/>
                <a:t>Dir. SDM</a:t>
              </a:r>
              <a:br>
                <a:rPr lang="id-ID" sz="800" b="1" dirty="0" smtClean="0"/>
              </a:br>
              <a:r>
                <a:rPr lang="id-ID" sz="700" i="1" dirty="0" smtClean="0"/>
                <a:t>M. Rizki</a:t>
              </a:r>
              <a:endParaRPr lang="en-US" sz="800" i="1" dirty="0"/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8051164" y="3822601"/>
            <a:ext cx="888666" cy="323165"/>
            <a:chOff x="8085441" y="3541412"/>
            <a:chExt cx="888666" cy="323165"/>
          </a:xfrm>
        </p:grpSpPr>
        <p:sp>
          <p:nvSpPr>
            <p:cNvPr id="121" name="TextBox 120"/>
            <p:cNvSpPr txBox="1"/>
            <p:nvPr/>
          </p:nvSpPr>
          <p:spPr>
            <a:xfrm>
              <a:off x="8278083" y="3541412"/>
              <a:ext cx="696024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800" b="1" dirty="0" smtClean="0"/>
                <a:t>Dir. Keu</a:t>
              </a:r>
              <a:br>
                <a:rPr lang="id-ID" sz="800" b="1" dirty="0" smtClean="0"/>
              </a:br>
              <a:r>
                <a:rPr lang="id-ID" sz="700" i="1" dirty="0" smtClean="0"/>
                <a:t>Emil Ermindra</a:t>
              </a:r>
              <a:endParaRPr lang="en-US" sz="800" i="1" dirty="0"/>
            </a:p>
          </p:txBody>
        </p:sp>
        <p:pic>
          <p:nvPicPr>
            <p:cNvPr id="122" name="Picture 121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5441" y="3597248"/>
              <a:ext cx="215773" cy="21577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6618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532"/>
            <a:ext cx="11177588" cy="903785"/>
          </a:xfrm>
        </p:spPr>
        <p:txBody>
          <a:bodyPr>
            <a:noAutofit/>
          </a:bodyPr>
          <a:lstStyle/>
          <a:p>
            <a:pPr algn="ctr"/>
            <a:r>
              <a:rPr lang="id-ID" sz="3200" dirty="0" smtClean="0"/>
              <a:t>Usulan User Interface TEO untuk Direksi (terima Draft Surat)</a:t>
            </a:r>
            <a:endParaRPr lang="en-US" sz="32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153548" y="729600"/>
            <a:ext cx="4376691" cy="6093043"/>
            <a:chOff x="153548" y="729600"/>
            <a:chExt cx="4376691" cy="609304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166" t="7838" r="25847" b="14493"/>
            <a:stretch/>
          </p:blipFill>
          <p:spPr>
            <a:xfrm>
              <a:off x="153548" y="729600"/>
              <a:ext cx="4376691" cy="6093043"/>
            </a:xfrm>
            <a:prstGeom prst="rect">
              <a:avLst/>
            </a:prstGeom>
            <a:ln>
              <a:noFill/>
            </a:ln>
          </p:spPr>
        </p:pic>
        <p:sp>
          <p:nvSpPr>
            <p:cNvPr id="6" name="Rectangle 5"/>
            <p:cNvSpPr/>
            <p:nvPr/>
          </p:nvSpPr>
          <p:spPr>
            <a:xfrm>
              <a:off x="867508" y="1464816"/>
              <a:ext cx="2350477" cy="51490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1100" b="1" dirty="0" smtClean="0"/>
                <a:t>          TEO </a:t>
              </a:r>
              <a:br>
                <a:rPr lang="id-ID" sz="1100" b="1" dirty="0" smtClean="0"/>
              </a:br>
              <a:r>
                <a:rPr lang="id-ID" sz="1100" b="1" dirty="0" smtClean="0"/>
                <a:t>         </a:t>
              </a:r>
              <a:r>
                <a:rPr lang="id-ID" sz="800" b="1" dirty="0" smtClean="0"/>
                <a:t>Tugas saya</a:t>
              </a:r>
              <a:endParaRPr lang="en-US" sz="1100" b="1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67508" y="1979720"/>
              <a:ext cx="2350477" cy="326294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67508" y="5242661"/>
              <a:ext cx="2350477" cy="35510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7225" y="1597572"/>
              <a:ext cx="179913" cy="180987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1974" y="1617669"/>
              <a:ext cx="210503" cy="204471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867508" y="1981937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 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Dinas ESDM Prov. Babel</a:t>
              </a:r>
              <a:r>
                <a:rPr lang="id-ID" sz="900" dirty="0">
                  <a:solidFill>
                    <a:schemeClr val="tx1"/>
                  </a:solidFill>
                </a:rPr>
                <a:t>, </a:t>
              </a:r>
              <a:r>
                <a:rPr lang="id-ID" sz="900" dirty="0" smtClean="0">
                  <a:solidFill>
                    <a:schemeClr val="tx1"/>
                  </a:solidFill>
                </a:rPr>
                <a:t/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900" dirty="0" smtClean="0">
                  <a:solidFill>
                    <a:schemeClr val="tx1"/>
                  </a:solidFill>
                </a:rPr>
                <a:t>          </a:t>
              </a:r>
              <a:r>
                <a:rPr lang="id-ID" sz="800" dirty="0" smtClean="0">
                  <a:solidFill>
                    <a:schemeClr val="tx1"/>
                  </a:solidFill>
                </a:rPr>
                <a:t>19 </a:t>
              </a:r>
              <a:r>
                <a:rPr lang="id-ID" sz="800" dirty="0">
                  <a:solidFill>
                    <a:schemeClr val="tx1"/>
                  </a:solidFill>
                </a:rPr>
                <a:t>Mar  2018</a:t>
              </a:r>
              <a:r>
                <a:rPr lang="id-ID" sz="800" dirty="0" smtClean="0">
                  <a:solidFill>
                    <a:schemeClr val="tx1"/>
                  </a:solidFill>
                </a:rPr>
                <a:t/>
              </a:r>
              <a:br>
                <a:rPr lang="id-ID" sz="8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Undangan Paparan RKAB Timah...,</a:t>
              </a:r>
            </a:p>
            <a:p>
              <a:r>
                <a:rPr lang="id-ID" sz="800" dirty="0">
                  <a:solidFill>
                    <a:schemeClr val="tx1"/>
                  </a:solidFill>
                </a:rPr>
                <a:t> </a:t>
              </a:r>
              <a:r>
                <a:rPr lang="id-ID" sz="800" dirty="0" smtClean="0">
                  <a:solidFill>
                    <a:schemeClr val="tx1"/>
                  </a:solidFill>
                </a:rPr>
                <a:t>          </a:t>
              </a: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2763627" y="2039649"/>
              <a:ext cx="418121" cy="141232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867508" y="2499058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 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Bupati Bangka Barat</a:t>
              </a:r>
              <a:r>
                <a:rPr lang="id-ID" sz="900" dirty="0">
                  <a:solidFill>
                    <a:schemeClr val="tx1"/>
                  </a:solidFill>
                </a:rPr>
                <a:t>, </a:t>
              </a:r>
              <a:r>
                <a:rPr lang="id-ID" sz="800" dirty="0">
                  <a:solidFill>
                    <a:schemeClr val="tx1"/>
                  </a:solidFill>
                </a:rPr>
                <a:t>28 Mar 2018</a:t>
              </a:r>
              <a:r>
                <a:rPr lang="id-ID" sz="900" dirty="0" smtClean="0">
                  <a:solidFill>
                    <a:schemeClr val="tx1"/>
                  </a:solidFill>
                </a:rPr>
                <a:t/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Kunjungan Pejabat Kabupaten </a:t>
              </a:r>
              <a:br>
                <a:rPr lang="id-ID" sz="8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Bangka Barat ke PT Timah Tbk</a:t>
              </a: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2802376" y="2556374"/>
              <a:ext cx="406081" cy="136494"/>
            </a:xfrm>
            <a:prstGeom prst="roundRect">
              <a:avLst>
                <a:gd name="adj" fmla="val 4118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600" b="1" dirty="0" smtClean="0"/>
                <a:t>Dirut</a:t>
              </a:r>
              <a:endParaRPr lang="en-US" sz="600" b="1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2802376" y="2791733"/>
              <a:ext cx="393774" cy="152426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867508" y="3016179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</a:t>
              </a:r>
              <a:r>
                <a:rPr lang="id-ID" sz="900" dirty="0">
                  <a:solidFill>
                    <a:schemeClr val="tx1"/>
                  </a:solidFill>
                </a:rPr>
                <a:t> </a:t>
              </a:r>
              <a:r>
                <a:rPr lang="id-ID" sz="900" dirty="0" smtClean="0">
                  <a:solidFill>
                    <a:schemeClr val="tx1"/>
                  </a:solidFill>
                </a:rPr>
                <a:t>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Dirut </a:t>
              </a:r>
              <a:r>
                <a:rPr lang="id-ID" sz="900" dirty="0">
                  <a:solidFill>
                    <a:schemeClr val="tx1"/>
                  </a:solidFill>
                </a:rPr>
                <a:t>, </a:t>
              </a:r>
              <a:r>
                <a:rPr lang="id-ID" sz="800" dirty="0">
                  <a:solidFill>
                    <a:schemeClr val="tx1"/>
                  </a:solidFill>
                </a:rPr>
                <a:t>29 Mar 2018</a:t>
              </a:r>
              <a:r>
                <a:rPr lang="id-ID" sz="900" dirty="0" smtClean="0">
                  <a:solidFill>
                    <a:schemeClr val="tx1"/>
                  </a:solidFill>
                </a:rPr>
                <a:t>, </a:t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Edaran kebijakan Kartu Tambang </a:t>
              </a:r>
              <a:br>
                <a:rPr lang="id-ID" sz="8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di lingkungan Darat Bangka ...</a:t>
              </a: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2802376" y="3305338"/>
              <a:ext cx="393774" cy="152426"/>
            </a:xfrm>
            <a:prstGeom prst="roundRect">
              <a:avLst>
                <a:gd name="adj" fmla="val 43502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805538" y="3286134"/>
              <a:ext cx="409086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600" b="1" dirty="0" smtClean="0">
                  <a:solidFill>
                    <a:schemeClr val="bg1"/>
                  </a:solidFill>
                </a:rPr>
                <a:t>Edaran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2773979" y="2236072"/>
              <a:ext cx="444006" cy="164517"/>
            </a:xfrm>
            <a:prstGeom prst="roundRect">
              <a:avLst>
                <a:gd name="adj" fmla="val 45310"/>
              </a:avLst>
            </a:prstGeom>
            <a:solidFill>
              <a:srgbClr val="9954CC"/>
            </a:solidFill>
            <a:ln>
              <a:solidFill>
                <a:srgbClr val="9954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bg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867508" y="3530643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</a:t>
              </a:r>
              <a:r>
                <a:rPr lang="id-ID" sz="900" dirty="0">
                  <a:solidFill>
                    <a:schemeClr val="tx1"/>
                  </a:solidFill>
                </a:rPr>
                <a:t> </a:t>
              </a:r>
              <a:r>
                <a:rPr lang="id-ID" sz="900" dirty="0" smtClean="0">
                  <a:solidFill>
                    <a:schemeClr val="tx1"/>
                  </a:solidFill>
                </a:rPr>
                <a:t>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Kadiv P2P</a:t>
              </a:r>
              <a:r>
                <a:rPr lang="id-ID" sz="900" dirty="0">
                  <a:solidFill>
                    <a:schemeClr val="tx1"/>
                  </a:solidFill>
                </a:rPr>
                <a:t>, </a:t>
              </a:r>
              <a:r>
                <a:rPr lang="id-ID" sz="800" dirty="0">
                  <a:solidFill>
                    <a:schemeClr val="tx1"/>
                  </a:solidFill>
                </a:rPr>
                <a:t>4 </a:t>
              </a:r>
              <a:r>
                <a:rPr lang="id-ID" sz="800" dirty="0" smtClean="0">
                  <a:solidFill>
                    <a:schemeClr val="tx1"/>
                  </a:solidFill>
                </a:rPr>
                <a:t>Apr 2018</a:t>
              </a:r>
              <a:r>
                <a:rPr lang="id-ID" sz="900" dirty="0" smtClean="0">
                  <a:solidFill>
                    <a:schemeClr val="tx1"/>
                  </a:solidFill>
                </a:rPr>
                <a:t>,</a:t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Laporan Eksplorasi Timah Nigeria </a:t>
              </a:r>
              <a:br>
                <a:rPr lang="id-ID" sz="800" dirty="0" smtClean="0">
                  <a:solidFill>
                    <a:schemeClr val="tx1"/>
                  </a:solidFill>
                </a:rPr>
              </a:br>
              <a:endParaRPr lang="id-ID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2818297" y="3819802"/>
              <a:ext cx="377853" cy="152426"/>
            </a:xfrm>
            <a:prstGeom prst="roundRect">
              <a:avLst>
                <a:gd name="adj" fmla="val 30846"/>
              </a:avLst>
            </a:prstGeom>
            <a:solidFill>
              <a:srgbClr val="7030A0"/>
            </a:solidFill>
            <a:ln>
              <a:solidFill>
                <a:srgbClr val="A568D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818361" y="3810215"/>
              <a:ext cx="39466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600" b="1" dirty="0" smtClean="0">
                  <a:solidFill>
                    <a:srgbClr val="FFFF00"/>
                  </a:solidFill>
                </a:rPr>
                <a:t>Memo</a:t>
              </a:r>
              <a:endParaRPr lang="en-US" sz="2400" b="1" dirty="0">
                <a:solidFill>
                  <a:srgbClr val="FFFF00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867508" y="4058333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</a:t>
              </a:r>
              <a:r>
                <a:rPr lang="id-ID" sz="900" dirty="0">
                  <a:solidFill>
                    <a:schemeClr val="tx1"/>
                  </a:solidFill>
                </a:rPr>
                <a:t> </a:t>
              </a:r>
              <a:r>
                <a:rPr lang="id-ID" sz="900" dirty="0" smtClean="0">
                  <a:solidFill>
                    <a:schemeClr val="tx1"/>
                  </a:solidFill>
                </a:rPr>
                <a:t>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PT Aneka Tambang</a:t>
              </a:r>
              <a:r>
                <a:rPr lang="id-ID" sz="900" dirty="0" smtClean="0">
                  <a:solidFill>
                    <a:schemeClr val="tx1"/>
                  </a:solidFill>
                </a:rPr>
                <a:t>, 4 </a:t>
              </a:r>
              <a:r>
                <a:rPr lang="id-ID" sz="900" dirty="0">
                  <a:solidFill>
                    <a:schemeClr val="tx1"/>
                  </a:solidFill>
                </a:rPr>
                <a:t>Apr 2018</a:t>
              </a:r>
              <a:r>
                <a:rPr lang="id-ID" sz="900" dirty="0" smtClean="0">
                  <a:solidFill>
                    <a:schemeClr val="tx1"/>
                  </a:solidFill>
                </a:rPr>
                <a:t/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Kerjasama Eksplorasi Darat di Belitung</a:t>
              </a: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2914121" y="4342276"/>
              <a:ext cx="282030" cy="152426"/>
            </a:xfrm>
            <a:prstGeom prst="roundRect">
              <a:avLst>
                <a:gd name="adj" fmla="val 30846"/>
              </a:avLst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868929" y="4323272"/>
              <a:ext cx="37702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/>
                <a:t>Draft</a:t>
              </a:r>
              <a:endParaRPr lang="en-US" sz="2800" b="1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870385" y="4571972"/>
              <a:ext cx="2350477" cy="5149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d-ID" sz="900" b="1" dirty="0" smtClean="0"/>
                <a:t>       </a:t>
              </a:r>
              <a:r>
                <a:rPr lang="id-ID" sz="900" dirty="0">
                  <a:solidFill>
                    <a:schemeClr val="tx1"/>
                  </a:solidFill>
                </a:rPr>
                <a:t> </a:t>
              </a:r>
              <a:r>
                <a:rPr lang="id-ID" sz="900" dirty="0" smtClean="0">
                  <a:solidFill>
                    <a:schemeClr val="tx1"/>
                  </a:solidFill>
                </a:rPr>
                <a:t>  </a:t>
              </a:r>
              <a:r>
                <a:rPr lang="id-ID" sz="900" b="1" dirty="0" smtClean="0">
                  <a:solidFill>
                    <a:schemeClr val="tx1"/>
                  </a:solidFill>
                </a:rPr>
                <a:t>Kadiv. Akutansi</a:t>
              </a:r>
              <a:r>
                <a:rPr lang="id-ID" sz="900" dirty="0" smtClean="0">
                  <a:solidFill>
                    <a:schemeClr val="tx1"/>
                  </a:solidFill>
                </a:rPr>
                <a:t>, 4 Apri 2018</a:t>
              </a:r>
              <a:br>
                <a:rPr lang="id-ID" sz="9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Tagihan Pajak Bumi &amp; Bangunan lahan</a:t>
              </a:r>
              <a:br>
                <a:rPr lang="id-ID" sz="800" dirty="0" smtClean="0">
                  <a:solidFill>
                    <a:schemeClr val="tx1"/>
                  </a:solidFill>
                </a:rPr>
              </a:br>
              <a:r>
                <a:rPr lang="id-ID" sz="800" dirty="0" smtClean="0">
                  <a:solidFill>
                    <a:schemeClr val="tx1"/>
                  </a:solidFill>
                </a:rPr>
                <a:t>           PT Timah di Bekasi</a:t>
              </a:r>
            </a:p>
          </p:txBody>
        </p:sp>
        <p:pic>
          <p:nvPicPr>
            <p:cNvPr id="82" name="Picture 8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18297" y="5265486"/>
              <a:ext cx="317447" cy="317447"/>
            </a:xfrm>
            <a:prstGeom prst="rect">
              <a:avLst/>
            </a:prstGeom>
          </p:spPr>
        </p:pic>
        <p:pic>
          <p:nvPicPr>
            <p:cNvPr id="83" name="Picture 8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4085" y="5301943"/>
              <a:ext cx="237993" cy="237993"/>
            </a:xfrm>
            <a:prstGeom prst="rect">
              <a:avLst/>
            </a:prstGeom>
          </p:spPr>
        </p:pic>
        <p:pic>
          <p:nvPicPr>
            <p:cNvPr id="84" name="Picture 8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760" y="5286517"/>
              <a:ext cx="267393" cy="267393"/>
            </a:xfrm>
            <a:prstGeom prst="rect">
              <a:avLst/>
            </a:prstGeom>
          </p:spPr>
        </p:pic>
        <p:pic>
          <p:nvPicPr>
            <p:cNvPr id="85" name="Picture 8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8372" y="5286517"/>
              <a:ext cx="236923" cy="236923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8066" y="2045853"/>
              <a:ext cx="252556" cy="252556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4392" y="3128917"/>
              <a:ext cx="272242" cy="262976"/>
            </a:xfrm>
            <a:prstGeom prst="rect">
              <a:avLst/>
            </a:prstGeom>
          </p:spPr>
        </p:pic>
        <p:pic>
          <p:nvPicPr>
            <p:cNvPr id="129" name="Picture 12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4392" y="2608347"/>
              <a:ext cx="272242" cy="262976"/>
            </a:xfrm>
            <a:prstGeom prst="rect">
              <a:avLst/>
            </a:prstGeom>
          </p:spPr>
        </p:pic>
        <p:sp>
          <p:nvSpPr>
            <p:cNvPr id="130" name="Rounded Rectangle 129"/>
            <p:cNvSpPr/>
            <p:nvPr/>
          </p:nvSpPr>
          <p:spPr>
            <a:xfrm>
              <a:off x="2773979" y="3086188"/>
              <a:ext cx="406081" cy="136494"/>
            </a:xfrm>
            <a:prstGeom prst="roundRect">
              <a:avLst>
                <a:gd name="adj" fmla="val 4118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600" b="1" dirty="0" smtClean="0"/>
                <a:t>Dirut</a:t>
              </a:r>
              <a:endParaRPr lang="en-US" sz="6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722529" y="2220344"/>
              <a:ext cx="569387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>
                  <a:solidFill>
                    <a:schemeClr val="bg1"/>
                  </a:solidFill>
                </a:rPr>
                <a:t>Undangan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746218" y="2005805"/>
              <a:ext cx="47320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/>
                <a:t>Instansi</a:t>
              </a:r>
              <a:endParaRPr lang="en-US" b="1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2752185" y="2776784"/>
              <a:ext cx="51007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/>
                <a:t>Disposisi</a:t>
              </a:r>
              <a:endParaRPr lang="en-US" b="1" dirty="0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6547" y="3631488"/>
              <a:ext cx="281267" cy="281267"/>
            </a:xfrm>
            <a:prstGeom prst="rect">
              <a:avLst/>
            </a:prstGeom>
          </p:spPr>
        </p:pic>
        <p:sp>
          <p:nvSpPr>
            <p:cNvPr id="133" name="Rounded Rectangle 132"/>
            <p:cNvSpPr/>
            <p:nvPr/>
          </p:nvSpPr>
          <p:spPr>
            <a:xfrm>
              <a:off x="2790069" y="3590678"/>
              <a:ext cx="406081" cy="136494"/>
            </a:xfrm>
            <a:prstGeom prst="roundRect">
              <a:avLst>
                <a:gd name="adj" fmla="val 41189"/>
              </a:avLst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600" b="1" dirty="0" smtClean="0"/>
                <a:t>P2P</a:t>
              </a:r>
              <a:endParaRPr lang="en-US" sz="6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2152" y="4353508"/>
              <a:ext cx="43313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i="1" dirty="0" smtClean="0"/>
                <a:t>DRAFT</a:t>
              </a:r>
              <a:endParaRPr lang="en-US" sz="700" b="1" i="1" dirty="0"/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2820850" y="4148911"/>
              <a:ext cx="393774" cy="152426"/>
            </a:xfrm>
            <a:prstGeom prst="roundRect">
              <a:avLst>
                <a:gd name="adj" fmla="val 50000"/>
              </a:avLst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2777477" y="4111804"/>
              <a:ext cx="502061" cy="20005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id-ID" sz="700" b="1" dirty="0" smtClean="0"/>
                <a:t>Sekr. Dir</a:t>
              </a:r>
              <a:endParaRPr lang="en-US" b="1" dirty="0"/>
            </a:p>
          </p:txBody>
        </p:sp>
        <p:pic>
          <p:nvPicPr>
            <p:cNvPr id="138" name="Picture 137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427" y="4668615"/>
              <a:ext cx="281267" cy="281267"/>
            </a:xfrm>
            <a:prstGeom prst="rect">
              <a:avLst/>
            </a:prstGeom>
          </p:spPr>
        </p:pic>
        <p:sp>
          <p:nvSpPr>
            <p:cNvPr id="139" name="Rounded Rectangle 138"/>
            <p:cNvSpPr/>
            <p:nvPr/>
          </p:nvSpPr>
          <p:spPr>
            <a:xfrm>
              <a:off x="2790069" y="4613587"/>
              <a:ext cx="406081" cy="136494"/>
            </a:xfrm>
            <a:prstGeom prst="roundRect">
              <a:avLst>
                <a:gd name="adj" fmla="val 41189"/>
              </a:avLst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770556" y="4595296"/>
              <a:ext cx="466794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600" b="1" dirty="0" smtClean="0">
                  <a:solidFill>
                    <a:schemeClr val="bg1"/>
                  </a:solidFill>
                </a:rPr>
                <a:t>Akutansi</a:t>
              </a:r>
              <a:endParaRPr lang="en-US" sz="600" b="1" dirty="0">
                <a:solidFill>
                  <a:schemeClr val="bg1"/>
                </a:solidFill>
              </a:endParaRPr>
            </a:p>
          </p:txBody>
        </p:sp>
        <p:sp>
          <p:nvSpPr>
            <p:cNvPr id="141" name="Rounded Rectangle 140"/>
            <p:cNvSpPr/>
            <p:nvPr/>
          </p:nvSpPr>
          <p:spPr>
            <a:xfrm>
              <a:off x="2818735" y="4857568"/>
              <a:ext cx="377853" cy="152426"/>
            </a:xfrm>
            <a:prstGeom prst="roundRect">
              <a:avLst>
                <a:gd name="adj" fmla="val 30846"/>
              </a:avLst>
            </a:prstGeom>
            <a:solidFill>
              <a:srgbClr val="7030A0"/>
            </a:solidFill>
            <a:ln>
              <a:solidFill>
                <a:srgbClr val="A568D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2813854" y="4845418"/>
              <a:ext cx="39466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600" b="1" dirty="0" smtClean="0">
                  <a:solidFill>
                    <a:srgbClr val="FFFF00"/>
                  </a:solidFill>
                </a:rPr>
                <a:t>Memo</a:t>
              </a:r>
              <a:endParaRPr lang="en-US" sz="2400" b="1" dirty="0">
                <a:solidFill>
                  <a:srgbClr val="FFFF00"/>
                </a:solidFill>
              </a:endParaRP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4631" y="4128530"/>
              <a:ext cx="319709" cy="319709"/>
            </a:xfrm>
            <a:prstGeom prst="rect">
              <a:avLst/>
            </a:prstGeom>
          </p:spPr>
        </p:pic>
      </p:grpSp>
      <p:pic>
        <p:nvPicPr>
          <p:cNvPr id="143" name="Picture 14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6" t="7838" r="25847" b="14493"/>
          <a:stretch/>
        </p:blipFill>
        <p:spPr>
          <a:xfrm>
            <a:off x="7266306" y="763693"/>
            <a:ext cx="4376691" cy="6093043"/>
          </a:xfrm>
          <a:prstGeom prst="rect">
            <a:avLst/>
          </a:prstGeom>
          <a:ln>
            <a:noFill/>
          </a:ln>
        </p:spPr>
      </p:pic>
      <p:sp>
        <p:nvSpPr>
          <p:cNvPr id="144" name="Rectangle 143"/>
          <p:cNvSpPr/>
          <p:nvPr/>
        </p:nvSpPr>
        <p:spPr>
          <a:xfrm>
            <a:off x="7980266" y="1498909"/>
            <a:ext cx="2350477" cy="5149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1100" b="1" dirty="0" smtClean="0"/>
              <a:t>                             TEO </a:t>
            </a:r>
            <a:br>
              <a:rPr lang="id-ID" sz="1100" b="1" dirty="0" smtClean="0"/>
            </a:br>
            <a:r>
              <a:rPr lang="id-ID" sz="1100" b="1" dirty="0" smtClean="0"/>
              <a:t>                            </a:t>
            </a:r>
            <a:r>
              <a:rPr lang="id-ID" sz="800" b="1" dirty="0" smtClean="0"/>
              <a:t>My Task</a:t>
            </a:r>
            <a:endParaRPr lang="en-US" sz="1100" b="1" dirty="0"/>
          </a:p>
        </p:txBody>
      </p:sp>
      <p:sp>
        <p:nvSpPr>
          <p:cNvPr id="145" name="Rectangle 144"/>
          <p:cNvSpPr/>
          <p:nvPr/>
        </p:nvSpPr>
        <p:spPr>
          <a:xfrm>
            <a:off x="7980266" y="2013813"/>
            <a:ext cx="2350477" cy="32629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7" name="Picture 1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9983" y="1631665"/>
            <a:ext cx="179913" cy="180987"/>
          </a:xfrm>
          <a:prstGeom prst="rect">
            <a:avLst/>
          </a:prstGeom>
        </p:spPr>
      </p:pic>
      <p:sp>
        <p:nvSpPr>
          <p:cNvPr id="149" name="Rectangle 148"/>
          <p:cNvSpPr/>
          <p:nvPr/>
        </p:nvSpPr>
        <p:spPr>
          <a:xfrm>
            <a:off x="7980266" y="2016029"/>
            <a:ext cx="2350477" cy="3830856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d-ID" sz="800" i="1" dirty="0" smtClean="0">
              <a:solidFill>
                <a:srgbClr val="0070C0"/>
              </a:solidFill>
            </a:endParaRPr>
          </a:p>
          <a:p>
            <a:endParaRPr lang="id-ID" sz="800" i="1" dirty="0">
              <a:solidFill>
                <a:srgbClr val="0070C0"/>
              </a:solidFill>
            </a:endParaRPr>
          </a:p>
          <a:p>
            <a:endParaRPr lang="id-ID" sz="800" i="1" dirty="0" smtClean="0">
              <a:solidFill>
                <a:srgbClr val="0070C0"/>
              </a:solidFill>
            </a:endParaRPr>
          </a:p>
          <a:p>
            <a:endParaRPr lang="id-ID" sz="800" i="1" dirty="0">
              <a:solidFill>
                <a:srgbClr val="0070C0"/>
              </a:solidFill>
            </a:endParaRPr>
          </a:p>
          <a:p>
            <a:endParaRPr lang="id-ID" sz="800" i="1" dirty="0" smtClean="0">
              <a:solidFill>
                <a:srgbClr val="0070C0"/>
              </a:solidFill>
            </a:endParaRPr>
          </a:p>
          <a:p>
            <a:endParaRPr lang="id-ID" sz="800" i="1" dirty="0" smtClean="0">
              <a:solidFill>
                <a:srgbClr val="0070C0"/>
              </a:solidFill>
            </a:endParaRPr>
          </a:p>
          <a:p>
            <a:endParaRPr lang="id-ID" sz="800" i="1" dirty="0" smtClean="0">
              <a:solidFill>
                <a:srgbClr val="0070C0"/>
              </a:solidFill>
            </a:endParaRPr>
          </a:p>
          <a:p>
            <a:endParaRPr lang="id-ID" sz="800" i="1" dirty="0">
              <a:solidFill>
                <a:srgbClr val="0070C0"/>
              </a:solidFill>
            </a:endParaRPr>
          </a:p>
          <a:p>
            <a:endParaRPr lang="id-ID" sz="800" i="1" dirty="0" smtClean="0">
              <a:solidFill>
                <a:srgbClr val="0070C0"/>
              </a:solidFill>
            </a:endParaRPr>
          </a:p>
          <a:p>
            <a:endParaRPr lang="id-ID" sz="800" i="1" dirty="0">
              <a:solidFill>
                <a:srgbClr val="0070C0"/>
              </a:solidFill>
            </a:endParaRPr>
          </a:p>
          <a:p>
            <a:endParaRPr lang="id-ID" sz="800" i="1" dirty="0" smtClean="0">
              <a:solidFill>
                <a:srgbClr val="0070C0"/>
              </a:solidFill>
            </a:endParaRPr>
          </a:p>
          <a:p>
            <a:r>
              <a:rPr lang="id-ID" sz="800" i="1" dirty="0" smtClean="0">
                <a:solidFill>
                  <a:srgbClr val="0070C0"/>
                </a:solidFill>
              </a:rPr>
              <a:t>Pengirim</a:t>
            </a:r>
            <a:r>
              <a:rPr lang="id-ID" sz="800" i="1" dirty="0" smtClean="0">
                <a:solidFill>
                  <a:srgbClr val="00B0F0"/>
                </a:solidFill>
              </a:rPr>
              <a:t>    :  </a:t>
            </a:r>
            <a:r>
              <a:rPr lang="id-ID" sz="800" b="1" dirty="0" smtClean="0">
                <a:solidFill>
                  <a:schemeClr val="tx1"/>
                </a:solidFill>
              </a:rPr>
              <a:t>Sekdir</a:t>
            </a:r>
            <a:r>
              <a:rPr lang="id-ID" sz="900" dirty="0" smtClean="0">
                <a:solidFill>
                  <a:schemeClr val="tx1"/>
                </a:solidFill>
              </a:rPr>
              <a:t>, </a:t>
            </a:r>
          </a:p>
          <a:p>
            <a:r>
              <a:rPr lang="id-ID" sz="900" i="1" dirty="0" smtClean="0">
                <a:solidFill>
                  <a:srgbClr val="0070C0"/>
                </a:solidFill>
              </a:rPr>
              <a:t>Kepada    :</a:t>
            </a:r>
            <a:r>
              <a:rPr lang="id-ID" sz="900" dirty="0" smtClean="0">
                <a:solidFill>
                  <a:schemeClr val="tx1"/>
                </a:solidFill>
              </a:rPr>
              <a:t>  PT Aneka Tambang</a:t>
            </a:r>
            <a:br>
              <a:rPr lang="id-ID" sz="900" dirty="0" smtClean="0">
                <a:solidFill>
                  <a:schemeClr val="tx1"/>
                </a:solidFill>
              </a:rPr>
            </a:br>
            <a:r>
              <a:rPr lang="id-ID" sz="900" i="1" dirty="0">
                <a:solidFill>
                  <a:srgbClr val="0070C0"/>
                </a:solidFill>
              </a:rPr>
              <a:t>Perihal     </a:t>
            </a:r>
            <a:r>
              <a:rPr lang="id-ID" sz="900" i="1" dirty="0" smtClean="0">
                <a:solidFill>
                  <a:srgbClr val="0070C0"/>
                </a:solidFill>
              </a:rPr>
              <a:t>: </a:t>
            </a:r>
            <a:r>
              <a:rPr lang="it-IT" sz="900" dirty="0">
                <a:solidFill>
                  <a:schemeClr val="tx1"/>
                </a:solidFill>
              </a:rPr>
              <a:t>Kerjasama Eksplorasi Darat </a:t>
            </a:r>
            <a:r>
              <a:rPr lang="it-IT" sz="900" dirty="0" smtClean="0">
                <a:solidFill>
                  <a:schemeClr val="tx1"/>
                </a:solidFill>
              </a:rPr>
              <a:t>di</a:t>
            </a:r>
            <a:endParaRPr lang="id-ID" sz="900" dirty="0" smtClean="0">
              <a:solidFill>
                <a:schemeClr val="tx1"/>
              </a:solidFill>
            </a:endParaRPr>
          </a:p>
          <a:p>
            <a:r>
              <a:rPr lang="id-ID" sz="900" dirty="0">
                <a:solidFill>
                  <a:schemeClr val="tx1"/>
                </a:solidFill>
              </a:rPr>
              <a:t> </a:t>
            </a:r>
            <a:r>
              <a:rPr lang="id-ID" sz="900" dirty="0" smtClean="0">
                <a:solidFill>
                  <a:schemeClr val="tx1"/>
                </a:solidFill>
              </a:rPr>
              <a:t>                  </a:t>
            </a:r>
            <a:r>
              <a:rPr lang="it-IT" sz="900" dirty="0" smtClean="0">
                <a:solidFill>
                  <a:schemeClr val="tx1"/>
                </a:solidFill>
              </a:rPr>
              <a:t> </a:t>
            </a:r>
            <a:r>
              <a:rPr lang="it-IT" sz="900" dirty="0">
                <a:solidFill>
                  <a:schemeClr val="tx1"/>
                </a:solidFill>
              </a:rPr>
              <a:t>Belitung</a:t>
            </a:r>
            <a:endParaRPr lang="id-ID" sz="800" dirty="0">
              <a:solidFill>
                <a:schemeClr val="tx1"/>
              </a:solidFill>
            </a:endParaRPr>
          </a:p>
          <a:p>
            <a:r>
              <a:rPr lang="id-ID" sz="800" i="1" dirty="0" smtClean="0">
                <a:solidFill>
                  <a:srgbClr val="0070C0"/>
                </a:solidFill>
              </a:rPr>
              <a:t>Tgl terima :  </a:t>
            </a:r>
            <a:r>
              <a:rPr lang="id-ID" sz="800" dirty="0" smtClean="0">
                <a:solidFill>
                  <a:schemeClr val="tx1"/>
                </a:solidFill>
              </a:rPr>
              <a:t>4 April  2018</a:t>
            </a:r>
          </a:p>
          <a:p>
            <a:r>
              <a:rPr lang="id-ID" sz="800" i="1" dirty="0" smtClean="0">
                <a:solidFill>
                  <a:srgbClr val="0070C0"/>
                </a:solidFill>
              </a:rPr>
              <a:t>No Surat    : </a:t>
            </a:r>
            <a:r>
              <a:rPr lang="id-ID" sz="800" dirty="0" smtClean="0">
                <a:solidFill>
                  <a:schemeClr val="tx1"/>
                </a:solidFill>
              </a:rPr>
              <a:t>3/Tbk/DIREKSI-01/4-2018</a:t>
            </a:r>
            <a:r>
              <a:rPr lang="id-ID" sz="800" dirty="0">
                <a:solidFill>
                  <a:schemeClr val="tx1"/>
                </a:solidFill>
              </a:rPr>
              <a:t/>
            </a:r>
            <a:br>
              <a:rPr lang="id-ID" sz="800" dirty="0">
                <a:solidFill>
                  <a:schemeClr val="tx1"/>
                </a:solidFill>
              </a:rPr>
            </a:br>
            <a:r>
              <a:rPr lang="id-ID" sz="800" i="1" dirty="0" smtClean="0">
                <a:solidFill>
                  <a:srgbClr val="0070C0"/>
                </a:solidFill>
              </a:rPr>
              <a:t>Lampiran   :</a:t>
            </a:r>
            <a:r>
              <a:rPr lang="id-ID" sz="800" dirty="0" smtClean="0">
                <a:solidFill>
                  <a:srgbClr val="0070C0"/>
                </a:solidFill>
              </a:rPr>
              <a:t> </a:t>
            </a:r>
            <a:r>
              <a:rPr lang="id-ID" sz="800" dirty="0" smtClean="0">
                <a:solidFill>
                  <a:schemeClr val="tx1"/>
                </a:solidFill>
              </a:rPr>
              <a:t>1 berkas,</a:t>
            </a:r>
          </a:p>
          <a:p>
            <a:r>
              <a:rPr lang="id-ID" sz="800" i="1" dirty="0" smtClean="0">
                <a:solidFill>
                  <a:srgbClr val="0070C0"/>
                </a:solidFill>
              </a:rPr>
              <a:t>No Reg       :</a:t>
            </a:r>
            <a:r>
              <a:rPr lang="id-ID" sz="800" dirty="0" smtClean="0">
                <a:solidFill>
                  <a:srgbClr val="0070C0"/>
                </a:solidFill>
              </a:rPr>
              <a:t> </a:t>
            </a:r>
            <a:r>
              <a:rPr lang="id-ID" sz="800" dirty="0" smtClean="0">
                <a:solidFill>
                  <a:schemeClr val="tx1"/>
                </a:solidFill>
              </a:rPr>
              <a:t>2803-1342</a:t>
            </a: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b="1" dirty="0" smtClean="0">
              <a:solidFill>
                <a:schemeClr val="tx1"/>
              </a:solidFill>
            </a:endParaRPr>
          </a:p>
          <a:p>
            <a:endParaRPr lang="id-ID" sz="800" dirty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endParaRPr lang="id-ID" sz="800" dirty="0" smtClean="0">
              <a:solidFill>
                <a:schemeClr val="tx1"/>
              </a:solidFill>
            </a:endParaRPr>
          </a:p>
          <a:p>
            <a:r>
              <a:rPr lang="id-ID" sz="800" dirty="0">
                <a:solidFill>
                  <a:schemeClr val="tx1"/>
                </a:solidFill>
              </a:rPr>
              <a:t> </a:t>
            </a:r>
            <a:r>
              <a:rPr lang="id-ID" sz="800" dirty="0" smtClean="0">
                <a:solidFill>
                  <a:schemeClr val="tx1"/>
                </a:solidFill>
              </a:rPr>
              <a:t>          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9472258" y="4850727"/>
            <a:ext cx="781143" cy="182421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900" b="1" dirty="0" smtClean="0"/>
              <a:t>Lihat Surat</a:t>
            </a:r>
            <a:endParaRPr lang="en-US" sz="9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8300916" y="2005805"/>
            <a:ext cx="11272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800" b="1" dirty="0" smtClean="0"/>
              <a:t>Draft </a:t>
            </a:r>
            <a:br>
              <a:rPr lang="id-ID" sz="800" b="1" dirty="0" smtClean="0"/>
            </a:br>
            <a:r>
              <a:rPr lang="id-ID" sz="800" b="1" dirty="0" smtClean="0"/>
              <a:t>Surat Eksternal Keluar</a:t>
            </a:r>
            <a:endParaRPr lang="en-US" sz="8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975895" y="3523938"/>
            <a:ext cx="115768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800" b="1" dirty="0" smtClean="0">
                <a:solidFill>
                  <a:srgbClr val="0070C0"/>
                </a:solidFill>
              </a:rPr>
              <a:t>Tembusan Kepada (4) :</a:t>
            </a:r>
            <a:endParaRPr lang="en-US" sz="800" b="1" dirty="0">
              <a:solidFill>
                <a:srgbClr val="0070C0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9297470" y="3711646"/>
            <a:ext cx="1130719" cy="323165"/>
            <a:chOff x="8085441" y="4081190"/>
            <a:chExt cx="1130719" cy="323165"/>
          </a:xfrm>
        </p:grpSpPr>
        <p:pic>
          <p:nvPicPr>
            <p:cNvPr id="191" name="Picture 190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5441" y="4137026"/>
              <a:ext cx="215773" cy="215773"/>
            </a:xfrm>
            <a:prstGeom prst="rect">
              <a:avLst/>
            </a:prstGeom>
          </p:spPr>
        </p:pic>
        <p:sp>
          <p:nvSpPr>
            <p:cNvPr id="192" name="TextBox 191"/>
            <p:cNvSpPr txBox="1"/>
            <p:nvPr/>
          </p:nvSpPr>
          <p:spPr>
            <a:xfrm>
              <a:off x="8278083" y="4081190"/>
              <a:ext cx="938077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800" b="1" dirty="0" smtClean="0"/>
                <a:t>Dir. PU</a:t>
              </a:r>
              <a:br>
                <a:rPr lang="id-ID" sz="800" b="1" dirty="0" smtClean="0"/>
              </a:br>
              <a:r>
                <a:rPr lang="id-ID" sz="700" i="1" dirty="0" smtClean="0"/>
                <a:t>Trenggono Sutiyoso</a:t>
              </a:r>
              <a:endParaRPr lang="en-US" sz="800" i="1" dirty="0"/>
            </a:p>
          </p:txBody>
        </p:sp>
      </p:grpSp>
      <p:grpSp>
        <p:nvGrpSpPr>
          <p:cNvPr id="208" name="Group 207"/>
          <p:cNvGrpSpPr/>
          <p:nvPr/>
        </p:nvGrpSpPr>
        <p:grpSpPr>
          <a:xfrm>
            <a:off x="8052288" y="3718657"/>
            <a:ext cx="933550" cy="323165"/>
            <a:chOff x="8085441" y="3541412"/>
            <a:chExt cx="933550" cy="323165"/>
          </a:xfrm>
        </p:grpSpPr>
        <p:sp>
          <p:nvSpPr>
            <p:cNvPr id="190" name="TextBox 189"/>
            <p:cNvSpPr txBox="1"/>
            <p:nvPr/>
          </p:nvSpPr>
          <p:spPr>
            <a:xfrm>
              <a:off x="8278083" y="3541412"/>
              <a:ext cx="740908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800" b="1" dirty="0" smtClean="0"/>
                <a:t>Dirut</a:t>
              </a:r>
              <a:br>
                <a:rPr lang="id-ID" sz="800" b="1" dirty="0" smtClean="0"/>
              </a:br>
              <a:r>
                <a:rPr lang="id-ID" sz="700" i="1" dirty="0" smtClean="0"/>
                <a:t>M. Riza Pahlevi</a:t>
              </a:r>
              <a:endParaRPr lang="en-US" sz="800" i="1" dirty="0"/>
            </a:p>
          </p:txBody>
        </p:sp>
        <p:pic>
          <p:nvPicPr>
            <p:cNvPr id="195" name="Picture 194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5441" y="3597248"/>
              <a:ext cx="215773" cy="215773"/>
            </a:xfrm>
            <a:prstGeom prst="rect">
              <a:avLst/>
            </a:prstGeom>
          </p:spPr>
        </p:pic>
      </p:grpSp>
      <p:grpSp>
        <p:nvGrpSpPr>
          <p:cNvPr id="31" name="Group 30"/>
          <p:cNvGrpSpPr/>
          <p:nvPr/>
        </p:nvGrpSpPr>
        <p:grpSpPr>
          <a:xfrm>
            <a:off x="9871266" y="4409087"/>
            <a:ext cx="327810" cy="358995"/>
            <a:chOff x="9792118" y="3536937"/>
            <a:chExt cx="482824" cy="484763"/>
          </a:xfrm>
        </p:grpSpPr>
        <p:pic>
          <p:nvPicPr>
            <p:cNvPr id="197" name="Picture 196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05491" y="3536937"/>
              <a:ext cx="252220" cy="252220"/>
            </a:xfrm>
            <a:prstGeom prst="rect">
              <a:avLst/>
            </a:prstGeom>
          </p:spPr>
        </p:pic>
        <p:sp>
          <p:nvSpPr>
            <p:cNvPr id="199" name="Oval 198"/>
            <p:cNvSpPr/>
            <p:nvPr/>
          </p:nvSpPr>
          <p:spPr>
            <a:xfrm>
              <a:off x="10157432" y="3727351"/>
              <a:ext cx="116720" cy="12148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1400" b="1" dirty="0" smtClean="0">
                  <a:solidFill>
                    <a:srgbClr val="C00000"/>
                  </a:solidFill>
                </a:rPr>
                <a:t>+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9792118" y="3744701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id-ID" sz="600" i="1" dirty="0" smtClean="0"/>
                <a:t>tambah </a:t>
              </a:r>
              <a:br>
                <a:rPr lang="id-ID" sz="600" i="1" dirty="0" smtClean="0"/>
              </a:br>
              <a:r>
                <a:rPr lang="id-ID" sz="600" i="1" dirty="0" smtClean="0"/>
                <a:t>penerima</a:t>
              </a:r>
              <a:endParaRPr lang="en-US" sz="1600" i="1" dirty="0"/>
            </a:p>
          </p:txBody>
        </p:sp>
      </p:grpSp>
      <p:sp>
        <p:nvSpPr>
          <p:cNvPr id="23" name="Left Brace 22"/>
          <p:cNvSpPr/>
          <p:nvPr/>
        </p:nvSpPr>
        <p:spPr>
          <a:xfrm>
            <a:off x="3998222" y="1543923"/>
            <a:ext cx="3231468" cy="3996013"/>
          </a:xfrm>
          <a:prstGeom prst="leftBrace">
            <a:avLst>
              <a:gd name="adj1" fmla="val 8333"/>
              <a:gd name="adj2" fmla="val 71256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9404210" y="2005883"/>
            <a:ext cx="486404" cy="200055"/>
            <a:chOff x="4699962" y="2548276"/>
            <a:chExt cx="486404" cy="237799"/>
          </a:xfrm>
        </p:grpSpPr>
        <p:sp>
          <p:nvSpPr>
            <p:cNvPr id="90" name="Rounded Rectangle 89"/>
            <p:cNvSpPr/>
            <p:nvPr/>
          </p:nvSpPr>
          <p:spPr>
            <a:xfrm>
              <a:off x="4742360" y="2584789"/>
              <a:ext cx="444006" cy="164517"/>
            </a:xfrm>
            <a:prstGeom prst="roundRect">
              <a:avLst>
                <a:gd name="adj" fmla="val 45310"/>
              </a:avLst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bg1"/>
                </a:solidFill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4699962" y="2548276"/>
              <a:ext cx="439544" cy="2377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id-ID" sz="700" b="1" dirty="0" smtClean="0"/>
                <a:t>   Draft</a:t>
              </a:r>
              <a:endParaRPr lang="en-US" b="1" dirty="0"/>
            </a:p>
          </p:txBody>
        </p:sp>
      </p:grpSp>
      <p:pic>
        <p:nvPicPr>
          <p:cNvPr id="29" name="Picture 2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679" y="1586318"/>
            <a:ext cx="352113" cy="352113"/>
          </a:xfrm>
          <a:prstGeom prst="rect">
            <a:avLst/>
          </a:prstGeom>
        </p:spPr>
      </p:pic>
      <p:grpSp>
        <p:nvGrpSpPr>
          <p:cNvPr id="96" name="Group 95"/>
          <p:cNvGrpSpPr/>
          <p:nvPr/>
        </p:nvGrpSpPr>
        <p:grpSpPr>
          <a:xfrm>
            <a:off x="9860355" y="2009910"/>
            <a:ext cx="479618" cy="200055"/>
            <a:chOff x="9790243" y="2042670"/>
            <a:chExt cx="518523" cy="200055"/>
          </a:xfrm>
        </p:grpSpPr>
        <p:sp>
          <p:nvSpPr>
            <p:cNvPr id="97" name="Rounded Rectangle 96"/>
            <p:cNvSpPr/>
            <p:nvPr/>
          </p:nvSpPr>
          <p:spPr>
            <a:xfrm>
              <a:off x="9876385" y="2073742"/>
              <a:ext cx="418121" cy="141232"/>
            </a:xfrm>
            <a:prstGeom prst="roundRect">
              <a:avLst>
                <a:gd name="adj" fmla="val 50000"/>
              </a:avLst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b="1" dirty="0">
                <a:solidFill>
                  <a:schemeClr val="bg1"/>
                </a:solidFill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9790243" y="2042670"/>
              <a:ext cx="518523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dirty="0" smtClean="0">
                  <a:solidFill>
                    <a:schemeClr val="bg1"/>
                  </a:solidFill>
                </a:rPr>
                <a:t>   </a:t>
              </a:r>
              <a:r>
                <a:rPr lang="id-ID" sz="700" b="1" dirty="0" smtClean="0"/>
                <a:t>Sekdir</a:t>
              </a:r>
              <a:endParaRPr lang="en-US" b="1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8140591" y="4928568"/>
            <a:ext cx="1998574" cy="672324"/>
            <a:chOff x="8124584" y="5892664"/>
            <a:chExt cx="1998574" cy="672324"/>
          </a:xfrm>
        </p:grpSpPr>
        <p:sp>
          <p:nvSpPr>
            <p:cNvPr id="99" name="TextBox 98"/>
            <p:cNvSpPr txBox="1"/>
            <p:nvPr/>
          </p:nvSpPr>
          <p:spPr>
            <a:xfrm>
              <a:off x="8124584" y="6103323"/>
              <a:ext cx="1998574" cy="461665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d-ID" sz="800" dirty="0" smtClean="0"/>
                <a:t>Tolong tambahkan wilayah Bangka dimaasukan dalam usulan kerjasama eksplorasi ini.</a:t>
              </a:r>
              <a:endParaRPr lang="en-US" sz="800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8129459" y="5892664"/>
              <a:ext cx="829073" cy="215444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id-ID" sz="800" i="1" dirty="0" smtClean="0">
                  <a:solidFill>
                    <a:srgbClr val="C00000"/>
                  </a:solidFill>
                </a:rPr>
                <a:t>Catatan Revisi :</a:t>
              </a:r>
              <a:endParaRPr lang="en-US" sz="800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116" name="Rounded Rectangle 115"/>
          <p:cNvSpPr/>
          <p:nvPr/>
        </p:nvSpPr>
        <p:spPr>
          <a:xfrm>
            <a:off x="9209026" y="5668360"/>
            <a:ext cx="992982" cy="143191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800" b="1" dirty="0" smtClean="0"/>
              <a:t>Simpan Tindakan</a:t>
            </a:r>
            <a:endParaRPr lang="en-US" sz="800" b="1" dirty="0"/>
          </a:p>
        </p:txBody>
      </p:sp>
      <p:grpSp>
        <p:nvGrpSpPr>
          <p:cNvPr id="117" name="Group 116"/>
          <p:cNvGrpSpPr/>
          <p:nvPr/>
        </p:nvGrpSpPr>
        <p:grpSpPr>
          <a:xfrm>
            <a:off x="9300535" y="4065614"/>
            <a:ext cx="766838" cy="323165"/>
            <a:chOff x="8085441" y="4081190"/>
            <a:chExt cx="766838" cy="323165"/>
          </a:xfrm>
        </p:grpSpPr>
        <p:pic>
          <p:nvPicPr>
            <p:cNvPr id="118" name="Picture 117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5441" y="4137026"/>
              <a:ext cx="215773" cy="215773"/>
            </a:xfrm>
            <a:prstGeom prst="rect">
              <a:avLst/>
            </a:prstGeom>
          </p:spPr>
        </p:pic>
        <p:sp>
          <p:nvSpPr>
            <p:cNvPr id="119" name="TextBox 118"/>
            <p:cNvSpPr txBox="1"/>
            <p:nvPr/>
          </p:nvSpPr>
          <p:spPr>
            <a:xfrm>
              <a:off x="8278083" y="4081190"/>
              <a:ext cx="574196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800" b="1" dirty="0" smtClean="0"/>
                <a:t>Dir. SDM</a:t>
              </a:r>
              <a:br>
                <a:rPr lang="id-ID" sz="800" b="1" dirty="0" smtClean="0"/>
              </a:br>
              <a:r>
                <a:rPr lang="id-ID" sz="700" i="1" dirty="0" smtClean="0"/>
                <a:t>M. Rizki</a:t>
              </a:r>
              <a:endParaRPr lang="en-US" sz="800" i="1" dirty="0"/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8050331" y="4069137"/>
            <a:ext cx="888666" cy="323165"/>
            <a:chOff x="8085441" y="3541412"/>
            <a:chExt cx="888666" cy="323165"/>
          </a:xfrm>
        </p:grpSpPr>
        <p:sp>
          <p:nvSpPr>
            <p:cNvPr id="121" name="TextBox 120"/>
            <p:cNvSpPr txBox="1"/>
            <p:nvPr/>
          </p:nvSpPr>
          <p:spPr>
            <a:xfrm>
              <a:off x="8278083" y="3541412"/>
              <a:ext cx="696024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800" b="1" dirty="0" smtClean="0"/>
                <a:t>Dir. Keu</a:t>
              </a:r>
              <a:br>
                <a:rPr lang="id-ID" sz="800" b="1" dirty="0" smtClean="0"/>
              </a:br>
              <a:r>
                <a:rPr lang="id-ID" sz="700" i="1" dirty="0" smtClean="0"/>
                <a:t>Emil Ermindra</a:t>
              </a:r>
              <a:endParaRPr lang="en-US" sz="800" i="1" dirty="0"/>
            </a:p>
          </p:txBody>
        </p:sp>
        <p:pic>
          <p:nvPicPr>
            <p:cNvPr id="122" name="Picture 121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5441" y="3597248"/>
              <a:ext cx="215773" cy="215773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/>
        </p:nvGrpSpPr>
        <p:grpSpPr>
          <a:xfrm>
            <a:off x="7976622" y="1999137"/>
            <a:ext cx="433132" cy="425033"/>
            <a:chOff x="6244424" y="2987530"/>
            <a:chExt cx="433132" cy="425033"/>
          </a:xfrm>
        </p:grpSpPr>
        <p:sp>
          <p:nvSpPr>
            <p:cNvPr id="93" name="TextBox 92"/>
            <p:cNvSpPr txBox="1"/>
            <p:nvPr/>
          </p:nvSpPr>
          <p:spPr>
            <a:xfrm>
              <a:off x="6244424" y="3212508"/>
              <a:ext cx="43313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700" b="1" i="1" dirty="0" smtClean="0"/>
                <a:t>DRAFT</a:t>
              </a:r>
              <a:endParaRPr lang="en-US" sz="700" b="1" i="1" dirty="0"/>
            </a:p>
          </p:txBody>
        </p:sp>
        <p:pic>
          <p:nvPicPr>
            <p:cNvPr id="94" name="Picture 93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86903" y="2987530"/>
              <a:ext cx="319709" cy="319709"/>
            </a:xfrm>
            <a:prstGeom prst="rect">
              <a:avLst/>
            </a:prstGeom>
          </p:spPr>
        </p:pic>
      </p:grpSp>
      <p:sp>
        <p:nvSpPr>
          <p:cNvPr id="88" name="Rounded Rectangle 87"/>
          <p:cNvSpPr/>
          <p:nvPr/>
        </p:nvSpPr>
        <p:spPr>
          <a:xfrm>
            <a:off x="8118893" y="5657877"/>
            <a:ext cx="992982" cy="143191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800" b="1" dirty="0" smtClean="0"/>
              <a:t>Revisi</a:t>
            </a: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33384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Tampilan di Smartphone Kadiv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Simulasi pada Kadiv P2P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7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1691</TotalTime>
  <Words>715</Words>
  <Application>Microsoft Office PowerPoint</Application>
  <PresentationFormat>Widescreen</PresentationFormat>
  <Paragraphs>339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Usulan Desain User Interface TEO e-Disposisi</vt:lpstr>
      <vt:lpstr>Side Menu</vt:lpstr>
      <vt:lpstr>Usulan Side Menu</vt:lpstr>
      <vt:lpstr>Tampilan di Smartphone DIREKSI</vt:lpstr>
      <vt:lpstr>Usulan User Interface TEO untuk Direksi (Terima surat dari Eksternal)</vt:lpstr>
      <vt:lpstr>Usulan User Interface TEO untuk Direksi (terima disposisi dari Dirut)</vt:lpstr>
      <vt:lpstr>Usulan User Interface TEO untuk Direksi (terima Memo dari Kadiv)</vt:lpstr>
      <vt:lpstr>Usulan User Interface TEO untuk Direksi (terima Draft Surat)</vt:lpstr>
      <vt:lpstr>Tampilan di Smartphone Kadiv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Usulan Desain Interface TAP e-Approval</dc:title>
  <dc:creator>Budhi Darmawan</dc:creator>
  <cp:lastModifiedBy>Budhi Darmawan</cp:lastModifiedBy>
  <cp:revision>120</cp:revision>
  <dcterms:created xsi:type="dcterms:W3CDTF">2018-03-19T04:28:04Z</dcterms:created>
  <dcterms:modified xsi:type="dcterms:W3CDTF">2018-08-15T08:16:53Z</dcterms:modified>
</cp:coreProperties>
</file>