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12192000" cy="6858000"/>
  <p:notesSz cx="6858000" cy="12192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>
        <p:scale>
          <a:sx n="150" d="100"/>
          <a:sy n="150" d="100"/>
        </p:scale>
        <p:origin x="-690" y="-2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29E476-BAA8-4465-B897-A2432120CD04}" type="datetimeFigureOut">
              <a:t>8/21/2018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24E202-2FF6-4DCE-970E-942913B18D47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60848"/>
            <a:ext cx="10515600" cy="316835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err="1" smtClean="0"/>
              <a:t>Pertanyaan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Konfirmasi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id-ID" sz="5400" dirty="0"/>
              <a:t>Usulan Desain User Interface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id-ID" sz="5400" dirty="0" smtClean="0"/>
              <a:t>TEO e-Disposisi</a:t>
            </a:r>
            <a:r>
              <a:rPr lang="en-US" sz="5400" dirty="0" smtClean="0"/>
              <a:t> (TEO Mobile)</a:t>
            </a:r>
            <a:endParaRPr lang="en-US" sz="54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162482-C158-48F1-9A4C-2590C35B8BDC}" type="datetime1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24E202-2FF6-4DCE-970E-942913B18D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7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5" name="Group 21"/>
          <p:cNvGrpSpPr/>
          <p:nvPr/>
        </p:nvGrpSpPr>
        <p:grpSpPr bwMode="auto">
          <a:xfrm>
            <a:off x="983432" y="740432"/>
            <a:ext cx="2808312" cy="6093042"/>
            <a:chOff x="488259" y="0"/>
            <a:chExt cx="2808312" cy="6093042"/>
          </a:xfrm>
        </p:grpSpPr>
        <p:pic>
          <p:nvPicPr>
            <p:cNvPr id="6" name="Picture 4"/>
            <p:cNvPicPr>
              <a:picLocks noChangeAspect="1"/>
            </p:cNvPicPr>
            <p:nvPr/>
          </p:nvPicPr>
          <p:blipFill rotWithShape="1">
            <a:blip r:embed="rId2"/>
            <a:srcRect l="18193" t="7838" r="41391" b="14492"/>
            <a:stretch/>
          </p:blipFill>
          <p:spPr bwMode="auto">
            <a:xfrm>
              <a:off x="488259" y="0"/>
              <a:ext cx="2808312" cy="6093042"/>
            </a:xfrm>
            <a:prstGeom prst="rect">
              <a:avLst/>
            </a:prstGeom>
            <a:ln>
              <a:noFill/>
            </a:ln>
          </p:spPr>
        </p:pic>
        <p:sp>
          <p:nvSpPr>
            <p:cNvPr id="7" name="Rectangle 5"/>
            <p:cNvSpPr/>
            <p:nvPr/>
          </p:nvSpPr>
          <p:spPr bwMode="auto">
            <a:xfrm>
              <a:off x="713959" y="735215"/>
              <a:ext cx="2350476" cy="514903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1100" b="1"/>
                <a:t>          TEO </a:t>
              </a:r>
              <a:br>
                <a:rPr lang="id-ID" sz="1100" b="1"/>
              </a:br>
              <a:r>
                <a:rPr lang="id-ID" sz="1100" b="1"/>
                <a:t>         </a:t>
              </a:r>
              <a:r>
                <a:rPr lang="id-ID" sz="900" b="1"/>
                <a:t>Tugas saya</a:t>
              </a:r>
              <a:endParaRPr lang="en-US" sz="900" b="1"/>
            </a:p>
          </p:txBody>
        </p:sp>
        <p:sp>
          <p:nvSpPr>
            <p:cNvPr id="8" name="Rectangle 6"/>
            <p:cNvSpPr/>
            <p:nvPr/>
          </p:nvSpPr>
          <p:spPr bwMode="auto">
            <a:xfrm>
              <a:off x="713959" y="1250119"/>
              <a:ext cx="2350476" cy="3262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/>
            <p:nvPr/>
          </p:nvSpPr>
          <p:spPr bwMode="auto">
            <a:xfrm>
              <a:off x="713959" y="4513060"/>
              <a:ext cx="2350476" cy="355106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0" name="Picture 12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803676" y="867971"/>
              <a:ext cx="179912" cy="180986"/>
            </a:xfrm>
            <a:prstGeom prst="rect">
              <a:avLst/>
            </a:prstGeom>
          </p:spPr>
        </p:pic>
        <p:pic>
          <p:nvPicPr>
            <p:cNvPr id="11" name="Picture 13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2748425" y="888068"/>
              <a:ext cx="210502" cy="204471"/>
            </a:xfrm>
            <a:prstGeom prst="rect">
              <a:avLst/>
            </a:prstGeom>
          </p:spPr>
        </p:pic>
        <p:sp>
          <p:nvSpPr>
            <p:cNvPr id="12" name="Rectangle 14"/>
            <p:cNvSpPr/>
            <p:nvPr/>
          </p:nvSpPr>
          <p:spPr bwMode="auto">
            <a:xfrm>
              <a:off x="713959" y="1252336"/>
              <a:ext cx="2350476" cy="514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900" b="1" dirty="0"/>
                <a:t>          </a:t>
              </a:r>
            </a:p>
            <a:p>
              <a:pPr>
                <a:defRPr/>
              </a:pPr>
              <a:r>
                <a:rPr lang="id-ID" sz="900" b="1" dirty="0">
                  <a:solidFill>
                    <a:schemeClr val="tx1"/>
                  </a:solidFill>
                </a:rPr>
                <a:t>          Dinas ESDM Prov. Babel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br>
                <a:rPr lang="id-ID" sz="900" dirty="0">
                  <a:solidFill>
                    <a:schemeClr val="tx1"/>
                  </a:solidFill>
                </a:rPr>
              </a:br>
              <a:r>
                <a:rPr lang="id-ID" sz="900" dirty="0">
                  <a:solidFill>
                    <a:schemeClr val="tx1"/>
                  </a:solidFill>
                </a:rPr>
                <a:t>          </a:t>
              </a:r>
              <a:r>
                <a:rPr lang="id-ID" sz="800" dirty="0">
                  <a:solidFill>
                    <a:schemeClr val="tx1"/>
                  </a:solidFill>
                </a:rPr>
                <a:t>19 Mar  2018</a:t>
              </a:r>
              <a:br>
                <a:rPr lang="id-ID" sz="8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Undangan Paparan RKAB Timah...,</a:t>
              </a:r>
              <a:endParaRPr dirty="0"/>
            </a:p>
            <a:p>
              <a:pPr>
                <a:defRPr/>
              </a:pPr>
              <a:r>
                <a:rPr lang="id-ID" sz="800" dirty="0">
                  <a:solidFill>
                    <a:schemeClr val="tx1"/>
                  </a:solidFill>
                </a:rPr>
                <a:t>           </a:t>
              </a:r>
              <a:endParaRPr dirty="0"/>
            </a:p>
          </p:txBody>
        </p:sp>
        <p:sp>
          <p:nvSpPr>
            <p:cNvPr id="13" name="Rounded Rectangle 19"/>
            <p:cNvSpPr/>
            <p:nvPr/>
          </p:nvSpPr>
          <p:spPr bwMode="auto">
            <a:xfrm>
              <a:off x="2610078" y="1310049"/>
              <a:ext cx="418120" cy="141231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600" b="1">
                <a:solidFill>
                  <a:schemeClr val="tx1"/>
                </a:solidFill>
              </a:endParaRPr>
            </a:p>
          </p:txBody>
        </p:sp>
        <p:sp>
          <p:nvSpPr>
            <p:cNvPr id="14" name="Rectangle 25"/>
            <p:cNvSpPr/>
            <p:nvPr/>
          </p:nvSpPr>
          <p:spPr bwMode="auto">
            <a:xfrm>
              <a:off x="713959" y="1769457"/>
              <a:ext cx="2350476" cy="514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900" b="1" dirty="0"/>
                <a:t>          </a:t>
              </a:r>
              <a:r>
                <a:rPr lang="id-ID" sz="900" b="1" dirty="0">
                  <a:solidFill>
                    <a:schemeClr val="tx1"/>
                  </a:solidFill>
                </a:rPr>
                <a:t>Bupati Bangka Barat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28 Mar 2018</a:t>
              </a:r>
              <a:r>
                <a:rPr lang="id-ID" sz="900" dirty="0">
                  <a:solidFill>
                    <a:schemeClr val="tx1"/>
                  </a:solidFill>
                </a:rPr>
                <a:t/>
              </a:r>
              <a:br>
                <a:rPr lang="id-ID" sz="9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Kunjungan Pejabat Kabupaten </a:t>
              </a:r>
              <a:br>
                <a:rPr lang="id-ID" sz="8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Bangka Barat ke PT Timah Tbk</a:t>
              </a:r>
              <a:endParaRPr dirty="0"/>
            </a:p>
          </p:txBody>
        </p:sp>
        <p:sp>
          <p:nvSpPr>
            <p:cNvPr id="15" name="Rounded Rectangle 29"/>
            <p:cNvSpPr/>
            <p:nvPr/>
          </p:nvSpPr>
          <p:spPr bwMode="auto">
            <a:xfrm>
              <a:off x="2648827" y="1826773"/>
              <a:ext cx="406080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id-ID" sz="600" b="1"/>
                <a:t>Dirut</a:t>
              </a:r>
              <a:endParaRPr lang="en-US" sz="600" b="1"/>
            </a:p>
          </p:txBody>
        </p:sp>
        <p:sp>
          <p:nvSpPr>
            <p:cNvPr id="16" name="Rounded Rectangle 31"/>
            <p:cNvSpPr/>
            <p:nvPr/>
          </p:nvSpPr>
          <p:spPr bwMode="auto">
            <a:xfrm>
              <a:off x="2648827" y="2062132"/>
              <a:ext cx="393773" cy="152425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600" b="1">
                <a:solidFill>
                  <a:schemeClr val="tx1"/>
                </a:solidFill>
              </a:endParaRPr>
            </a:p>
          </p:txBody>
        </p:sp>
        <p:sp>
          <p:nvSpPr>
            <p:cNvPr id="17" name="Rectangle 33"/>
            <p:cNvSpPr/>
            <p:nvPr/>
          </p:nvSpPr>
          <p:spPr bwMode="auto">
            <a:xfrm>
              <a:off x="713959" y="2286578"/>
              <a:ext cx="2350476" cy="514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900" b="1" dirty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  </a:t>
              </a:r>
              <a:r>
                <a:rPr lang="id-ID" sz="900" b="1" dirty="0">
                  <a:solidFill>
                    <a:schemeClr val="tx1"/>
                  </a:solidFill>
                </a:rPr>
                <a:t>Dirut 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29 Mar 2018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br>
                <a:rPr lang="id-ID" sz="9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Edaran kebijakan Kartu Tambang </a:t>
              </a:r>
              <a:br>
                <a:rPr lang="id-ID" sz="8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di lingkungan Darat Bangka ...</a:t>
              </a:r>
              <a:endParaRPr dirty="0"/>
            </a:p>
          </p:txBody>
        </p:sp>
        <p:sp>
          <p:nvSpPr>
            <p:cNvPr id="18" name="Rounded Rectangle 39"/>
            <p:cNvSpPr/>
            <p:nvPr/>
          </p:nvSpPr>
          <p:spPr bwMode="auto">
            <a:xfrm>
              <a:off x="2648827" y="2575737"/>
              <a:ext cx="393773" cy="152425"/>
            </a:xfrm>
            <a:prstGeom prst="roundRect">
              <a:avLst>
                <a:gd name="adj" fmla="val 43502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TextBox 40"/>
            <p:cNvSpPr>
              <a:spLocks/>
            </p:cNvSpPr>
            <p:nvPr/>
          </p:nvSpPr>
          <p:spPr bwMode="auto">
            <a:xfrm>
              <a:off x="2651989" y="2556533"/>
              <a:ext cx="409086" cy="184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600" b="1">
                  <a:solidFill>
                    <a:schemeClr val="bg1"/>
                  </a:solidFill>
                </a:rPr>
                <a:t>Edaran</a:t>
              </a:r>
              <a:endParaRPr lang="en-US" sz="2400" b="1">
                <a:solidFill>
                  <a:schemeClr val="bg1"/>
                </a:solidFill>
              </a:endParaRPr>
            </a:p>
          </p:txBody>
        </p:sp>
        <p:sp>
          <p:nvSpPr>
            <p:cNvPr id="20" name="Rounded Rectangle 42"/>
            <p:cNvSpPr/>
            <p:nvPr/>
          </p:nvSpPr>
          <p:spPr bwMode="auto">
            <a:xfrm>
              <a:off x="2620431" y="1506471"/>
              <a:ext cx="444006" cy="164516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21" name="Rectangle 52"/>
            <p:cNvSpPr/>
            <p:nvPr/>
          </p:nvSpPr>
          <p:spPr bwMode="auto">
            <a:xfrm>
              <a:off x="713959" y="2801042"/>
              <a:ext cx="2350476" cy="514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900" b="1" dirty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  </a:t>
              </a:r>
              <a:r>
                <a:rPr lang="id-ID" sz="900" b="1" dirty="0">
                  <a:solidFill>
                    <a:schemeClr val="tx1"/>
                  </a:solidFill>
                </a:rPr>
                <a:t>Kadiv P2P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4 Apr 2018</a:t>
              </a:r>
              <a:r>
                <a:rPr lang="id-ID" sz="900" dirty="0">
                  <a:solidFill>
                    <a:schemeClr val="tx1"/>
                  </a:solidFill>
                </a:rPr>
                <a:t>,</a:t>
              </a:r>
              <a:br>
                <a:rPr lang="id-ID" sz="9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Laporan Eksplorasi Timah Nigeria </a:t>
              </a:r>
              <a:br>
                <a:rPr lang="id-ID" sz="800" dirty="0">
                  <a:solidFill>
                    <a:schemeClr val="tx1"/>
                  </a:solidFill>
                </a:rPr>
              </a:br>
              <a:endParaRPr lang="id-ID" sz="800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58"/>
            <p:cNvSpPr/>
            <p:nvPr/>
          </p:nvSpPr>
          <p:spPr bwMode="auto">
            <a:xfrm>
              <a:off x="2664748" y="3090201"/>
              <a:ext cx="377852" cy="152425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TextBox 59"/>
            <p:cNvSpPr>
              <a:spLocks/>
            </p:cNvSpPr>
            <p:nvPr/>
          </p:nvSpPr>
          <p:spPr bwMode="auto">
            <a:xfrm>
              <a:off x="2664812" y="3080614"/>
              <a:ext cx="394659" cy="184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600" b="1">
                  <a:solidFill>
                    <a:srgbClr val="FFFF00"/>
                  </a:solidFill>
                </a:rPr>
                <a:t>Memo</a:t>
              </a:r>
              <a:endParaRPr lang="en-US" sz="2400" b="1">
                <a:solidFill>
                  <a:srgbClr val="FFFF00"/>
                </a:solidFill>
              </a:endParaRPr>
            </a:p>
          </p:txBody>
        </p:sp>
        <p:sp>
          <p:nvSpPr>
            <p:cNvPr id="24" name="Rectangle 62"/>
            <p:cNvSpPr/>
            <p:nvPr/>
          </p:nvSpPr>
          <p:spPr bwMode="auto">
            <a:xfrm>
              <a:off x="713959" y="3281107"/>
              <a:ext cx="2350476" cy="514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900" b="1" dirty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  </a:t>
              </a:r>
              <a:r>
                <a:rPr lang="id-ID" sz="900" b="1" dirty="0">
                  <a:solidFill>
                    <a:schemeClr val="tx1"/>
                  </a:solidFill>
                </a:rPr>
                <a:t>PT Aneka Tambang</a:t>
              </a:r>
              <a:r>
                <a:rPr lang="id-ID" sz="900" dirty="0">
                  <a:solidFill>
                    <a:schemeClr val="tx1"/>
                  </a:solidFill>
                </a:rPr>
                <a:t>, 4 Apr 2018</a:t>
              </a:r>
              <a:br>
                <a:rPr lang="id-ID" sz="900" dirty="0">
                  <a:solidFill>
                    <a:schemeClr val="tx1"/>
                  </a:solidFill>
                </a:rPr>
              </a:br>
              <a:r>
                <a:rPr lang="id-ID" sz="800" dirty="0">
                  <a:solidFill>
                    <a:schemeClr val="tx1"/>
                  </a:solidFill>
                </a:rPr>
                <a:t>           Kerjasama Eksplorasi Darat di Belitung</a:t>
              </a:r>
              <a:endParaRPr dirty="0"/>
            </a:p>
          </p:txBody>
        </p:sp>
        <p:sp>
          <p:nvSpPr>
            <p:cNvPr id="25" name="Rounded Rectangle 66"/>
            <p:cNvSpPr/>
            <p:nvPr/>
          </p:nvSpPr>
          <p:spPr bwMode="auto">
            <a:xfrm>
              <a:off x="2760572" y="3612675"/>
              <a:ext cx="282029" cy="152425"/>
            </a:xfrm>
            <a:prstGeom prst="roundRect">
              <a:avLst>
                <a:gd name="adj" fmla="val 30846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TextBox 67"/>
            <p:cNvSpPr>
              <a:spLocks/>
            </p:cNvSpPr>
            <p:nvPr/>
          </p:nvSpPr>
          <p:spPr bwMode="auto">
            <a:xfrm>
              <a:off x="2715381" y="3593671"/>
              <a:ext cx="377025" cy="200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700" b="1"/>
                <a:t>Draft</a:t>
              </a:r>
              <a:endParaRPr lang="en-US" sz="2800" b="1"/>
            </a:p>
          </p:txBody>
        </p:sp>
        <p:sp>
          <p:nvSpPr>
            <p:cNvPr id="27" name="Rectangle 73"/>
            <p:cNvSpPr/>
            <p:nvPr/>
          </p:nvSpPr>
          <p:spPr bwMode="auto">
            <a:xfrm>
              <a:off x="716836" y="3794746"/>
              <a:ext cx="2350476" cy="514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id-ID" sz="900" b="1"/>
                <a:t>       </a:t>
              </a:r>
              <a:r>
                <a:rPr lang="id-ID" sz="900">
                  <a:solidFill>
                    <a:schemeClr val="tx1"/>
                  </a:solidFill>
                </a:rPr>
                <a:t>   </a:t>
              </a:r>
              <a:r>
                <a:rPr lang="id-ID" sz="900" b="1">
                  <a:solidFill>
                    <a:schemeClr val="tx1"/>
                  </a:solidFill>
                </a:rPr>
                <a:t>Kadiv. Akutansi</a:t>
              </a:r>
              <a:r>
                <a:rPr lang="id-ID" sz="900">
                  <a:solidFill>
                    <a:schemeClr val="tx1"/>
                  </a:solidFill>
                </a:rPr>
                <a:t>, 4 Apri 2018</a:t>
              </a:r>
              <a:br>
                <a:rPr lang="id-ID" sz="900">
                  <a:solidFill>
                    <a:schemeClr val="tx1"/>
                  </a:solidFill>
                </a:rPr>
              </a:br>
              <a:r>
                <a:rPr lang="id-ID" sz="800">
                  <a:solidFill>
                    <a:schemeClr val="tx1"/>
                  </a:solidFill>
                </a:rPr>
                <a:t>           Tagihan Pajak Bumi &amp; Bangunan lahan</a:t>
              </a:r>
              <a:br>
                <a:rPr lang="id-ID" sz="800">
                  <a:solidFill>
                    <a:schemeClr val="tx1"/>
                  </a:solidFill>
                </a:rPr>
              </a:br>
              <a:r>
                <a:rPr lang="id-ID" sz="800">
                  <a:solidFill>
                    <a:schemeClr val="tx1"/>
                  </a:solidFill>
                </a:rPr>
                <a:t>           PT Timah di Bekasi</a:t>
              </a:r>
              <a:endParaRPr/>
            </a:p>
          </p:txBody>
        </p:sp>
        <p:pic>
          <p:nvPicPr>
            <p:cNvPr id="28" name="Picture 81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664748" y="4535885"/>
              <a:ext cx="317446" cy="317446"/>
            </a:xfrm>
            <a:prstGeom prst="rect">
              <a:avLst/>
            </a:prstGeom>
          </p:spPr>
        </p:pic>
        <p:pic>
          <p:nvPicPr>
            <p:cNvPr id="29" name="Picture 82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2110536" y="4572342"/>
              <a:ext cx="237992" cy="237992"/>
            </a:xfrm>
            <a:prstGeom prst="rect">
              <a:avLst/>
            </a:prstGeom>
          </p:spPr>
        </p:pic>
        <p:pic>
          <p:nvPicPr>
            <p:cNvPr id="30" name="Picture 83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901211" y="4556916"/>
              <a:ext cx="267392" cy="267392"/>
            </a:xfrm>
            <a:prstGeom prst="rect">
              <a:avLst/>
            </a:prstGeom>
          </p:spPr>
        </p:pic>
        <p:pic>
          <p:nvPicPr>
            <p:cNvPr id="31" name="Picture 84"/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1484823" y="4556916"/>
              <a:ext cx="236922" cy="236922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/>
            </p:cNvPicPr>
            <p:nvPr/>
          </p:nvPicPr>
          <p:blipFill>
            <a:blip r:embed="rId9"/>
            <a:stretch/>
          </p:blipFill>
          <p:spPr bwMode="auto">
            <a:xfrm>
              <a:off x="764517" y="1316252"/>
              <a:ext cx="252555" cy="252555"/>
            </a:xfrm>
            <a:prstGeom prst="rect">
              <a:avLst/>
            </a:prstGeom>
          </p:spPr>
        </p:pic>
        <p:pic>
          <p:nvPicPr>
            <p:cNvPr id="33" name="Picture 3"/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>
              <a:off x="740844" y="2399316"/>
              <a:ext cx="272241" cy="262975"/>
            </a:xfrm>
            <a:prstGeom prst="rect">
              <a:avLst/>
            </a:prstGeom>
          </p:spPr>
        </p:pic>
        <p:pic>
          <p:nvPicPr>
            <p:cNvPr id="34" name="Picture 128"/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>
              <a:off x="740844" y="1878746"/>
              <a:ext cx="272241" cy="262975"/>
            </a:xfrm>
            <a:prstGeom prst="rect">
              <a:avLst/>
            </a:prstGeom>
          </p:spPr>
        </p:pic>
        <p:sp>
          <p:nvSpPr>
            <p:cNvPr id="35" name="Rounded Rectangle 129"/>
            <p:cNvSpPr/>
            <p:nvPr/>
          </p:nvSpPr>
          <p:spPr bwMode="auto">
            <a:xfrm>
              <a:off x="2620431" y="2356587"/>
              <a:ext cx="406080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id-ID" sz="600" b="1"/>
                <a:t>Dirut</a:t>
              </a:r>
              <a:endParaRPr lang="en-US" sz="600" b="1"/>
            </a:p>
          </p:txBody>
        </p:sp>
        <p:sp>
          <p:nvSpPr>
            <p:cNvPr id="36" name="TextBox 8"/>
            <p:cNvSpPr>
              <a:spLocks/>
            </p:cNvSpPr>
            <p:nvPr/>
          </p:nvSpPr>
          <p:spPr bwMode="auto">
            <a:xfrm>
              <a:off x="2556603" y="1484736"/>
              <a:ext cx="569386" cy="200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700" b="1" dirty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130"/>
            <p:cNvSpPr>
              <a:spLocks/>
            </p:cNvSpPr>
            <p:nvPr/>
          </p:nvSpPr>
          <p:spPr bwMode="auto">
            <a:xfrm>
              <a:off x="2592669" y="1276204"/>
              <a:ext cx="473205" cy="200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700" b="1"/>
                <a:t>Instansi</a:t>
              </a:r>
              <a:endParaRPr lang="en-US" b="1"/>
            </a:p>
          </p:txBody>
        </p:sp>
        <p:sp>
          <p:nvSpPr>
            <p:cNvPr id="38" name="TextBox 131"/>
            <p:cNvSpPr>
              <a:spLocks/>
            </p:cNvSpPr>
            <p:nvPr/>
          </p:nvSpPr>
          <p:spPr bwMode="auto">
            <a:xfrm>
              <a:off x="2598636" y="2047183"/>
              <a:ext cx="510075" cy="200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700" b="1"/>
                <a:t>Disposisi</a:t>
              </a:r>
              <a:endParaRPr lang="en-US" b="1"/>
            </a:p>
          </p:txBody>
        </p:sp>
        <p:pic>
          <p:nvPicPr>
            <p:cNvPr id="39" name="Picture 9"/>
            <p:cNvPicPr>
              <a:picLocks noChangeAspect="1"/>
            </p:cNvPicPr>
            <p:nvPr/>
          </p:nvPicPr>
          <p:blipFill>
            <a:blip r:embed="rId11"/>
            <a:stretch/>
          </p:blipFill>
          <p:spPr bwMode="auto">
            <a:xfrm>
              <a:off x="752998" y="2901888"/>
              <a:ext cx="281266" cy="281266"/>
            </a:xfrm>
            <a:prstGeom prst="rect">
              <a:avLst/>
            </a:prstGeom>
          </p:spPr>
        </p:pic>
        <p:sp>
          <p:nvSpPr>
            <p:cNvPr id="40" name="Rounded Rectangle 132"/>
            <p:cNvSpPr/>
            <p:nvPr/>
          </p:nvSpPr>
          <p:spPr bwMode="auto">
            <a:xfrm>
              <a:off x="2636520" y="2861077"/>
              <a:ext cx="406080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id-ID" sz="600" b="1"/>
                <a:t>P2P</a:t>
              </a:r>
              <a:endParaRPr lang="en-US" sz="600" b="1"/>
            </a:p>
          </p:txBody>
        </p:sp>
        <p:sp>
          <p:nvSpPr>
            <p:cNvPr id="41" name="TextBox 11"/>
            <p:cNvSpPr>
              <a:spLocks/>
            </p:cNvSpPr>
            <p:nvPr/>
          </p:nvSpPr>
          <p:spPr bwMode="auto">
            <a:xfrm>
              <a:off x="668603" y="3623907"/>
              <a:ext cx="433131" cy="200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700" b="1" i="1"/>
                <a:t>DRAFT</a:t>
              </a:r>
              <a:endParaRPr lang="en-US" sz="700" b="1" i="1"/>
            </a:p>
          </p:txBody>
        </p:sp>
        <p:sp>
          <p:nvSpPr>
            <p:cNvPr id="42" name="Rounded Rectangle 136"/>
            <p:cNvSpPr/>
            <p:nvPr/>
          </p:nvSpPr>
          <p:spPr bwMode="auto">
            <a:xfrm>
              <a:off x="2667301" y="3419310"/>
              <a:ext cx="393773" cy="152425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600" b="1">
                <a:solidFill>
                  <a:schemeClr val="tx1"/>
                </a:solidFill>
              </a:endParaRPr>
            </a:p>
          </p:txBody>
        </p:sp>
        <p:sp>
          <p:nvSpPr>
            <p:cNvPr id="43" name="TextBox 133"/>
            <p:cNvSpPr>
              <a:spLocks/>
            </p:cNvSpPr>
            <p:nvPr/>
          </p:nvSpPr>
          <p:spPr bwMode="auto">
            <a:xfrm>
              <a:off x="2623928" y="3382203"/>
              <a:ext cx="502060" cy="200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700" b="1"/>
                <a:t>Sekr. Dir</a:t>
              </a:r>
              <a:endParaRPr lang="en-US" b="1"/>
            </a:p>
          </p:txBody>
        </p:sp>
        <p:pic>
          <p:nvPicPr>
            <p:cNvPr id="44" name="Picture 137"/>
            <p:cNvPicPr>
              <a:picLocks noChangeAspect="1"/>
            </p:cNvPicPr>
            <p:nvPr/>
          </p:nvPicPr>
          <p:blipFill>
            <a:blip r:embed="rId11"/>
            <a:stretch/>
          </p:blipFill>
          <p:spPr bwMode="auto">
            <a:xfrm>
              <a:off x="743878" y="3939014"/>
              <a:ext cx="281266" cy="281266"/>
            </a:xfrm>
            <a:prstGeom prst="rect">
              <a:avLst/>
            </a:prstGeom>
          </p:spPr>
        </p:pic>
        <p:sp>
          <p:nvSpPr>
            <p:cNvPr id="45" name="Rounded Rectangle 138"/>
            <p:cNvSpPr/>
            <p:nvPr/>
          </p:nvSpPr>
          <p:spPr bwMode="auto">
            <a:xfrm>
              <a:off x="2636520" y="3883986"/>
              <a:ext cx="406080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sz="600" b="1"/>
            </a:p>
          </p:txBody>
        </p:sp>
        <p:sp>
          <p:nvSpPr>
            <p:cNvPr id="46" name="TextBox 15"/>
            <p:cNvSpPr>
              <a:spLocks/>
            </p:cNvSpPr>
            <p:nvPr/>
          </p:nvSpPr>
          <p:spPr bwMode="auto">
            <a:xfrm>
              <a:off x="2617007" y="3865695"/>
              <a:ext cx="466794" cy="184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600" b="1">
                  <a:solidFill>
                    <a:schemeClr val="bg1"/>
                  </a:solidFill>
                </a:rPr>
                <a:t>Akutansi</a:t>
              </a:r>
              <a:endParaRPr 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47" name="Rounded Rectangle 140"/>
            <p:cNvSpPr/>
            <p:nvPr/>
          </p:nvSpPr>
          <p:spPr bwMode="auto">
            <a:xfrm>
              <a:off x="2665186" y="4127967"/>
              <a:ext cx="377852" cy="152425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TextBox 139"/>
            <p:cNvSpPr>
              <a:spLocks/>
            </p:cNvSpPr>
            <p:nvPr/>
          </p:nvSpPr>
          <p:spPr bwMode="auto">
            <a:xfrm>
              <a:off x="2660305" y="4115817"/>
              <a:ext cx="394659" cy="184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id-ID" sz="600" b="1">
                  <a:solidFill>
                    <a:srgbClr val="FFFF00"/>
                  </a:solidFill>
                </a:rPr>
                <a:t>Memo</a:t>
              </a:r>
              <a:endParaRPr lang="en-US" sz="2400" b="1">
                <a:solidFill>
                  <a:srgbClr val="FFFF00"/>
                </a:solidFill>
              </a:endParaRPr>
            </a:p>
          </p:txBody>
        </p:sp>
        <p:pic>
          <p:nvPicPr>
            <p:cNvPr id="49" name="Picture 18"/>
            <p:cNvPicPr>
              <a:picLocks noChangeAspect="1"/>
            </p:cNvPicPr>
            <p:nvPr/>
          </p:nvPicPr>
          <p:blipFill>
            <a:blip r:embed="rId12"/>
            <a:stretch/>
          </p:blipFill>
          <p:spPr bwMode="auto">
            <a:xfrm>
              <a:off x="711082" y="3398929"/>
              <a:ext cx="319708" cy="319708"/>
            </a:xfrm>
            <a:prstGeom prst="rect">
              <a:avLst/>
            </a:prstGeom>
          </p:spPr>
        </p:pic>
      </p:grpSp>
      <p:sp>
        <p:nvSpPr>
          <p:cNvPr id="50" name="Rounded Rectangle 156"/>
          <p:cNvSpPr/>
          <p:nvPr/>
        </p:nvSpPr>
        <p:spPr bwMode="auto">
          <a:xfrm>
            <a:off x="18193664" y="4154403"/>
            <a:ext cx="444006" cy="125458"/>
          </a:xfrm>
          <a:prstGeom prst="roundRect">
            <a:avLst>
              <a:gd name="adj" fmla="val 45310"/>
            </a:avLst>
          </a:prstGeom>
          <a:solidFill>
            <a:srgbClr val="9954CC"/>
          </a:solidFill>
          <a:ln>
            <a:solidFill>
              <a:srgbClr val="995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600" b="1">
              <a:solidFill>
                <a:schemeClr val="bg1"/>
              </a:solidFill>
            </a:endParaRPr>
          </a:p>
        </p:txBody>
      </p:sp>
      <p:pic>
        <p:nvPicPr>
          <p:cNvPr id="51" name="Picture 194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16138561" y="7069368"/>
            <a:ext cx="215772" cy="215772"/>
          </a:xfrm>
          <a:prstGeom prst="rect">
            <a:avLst/>
          </a:prstGeom>
        </p:spPr>
      </p:pic>
      <p:pic>
        <p:nvPicPr>
          <p:cNvPr id="52" name="Picture 190"/>
          <p:cNvPicPr>
            <a:picLocks noChangeAspect="1"/>
          </p:cNvPicPr>
          <p:nvPr/>
        </p:nvPicPr>
        <p:blipFill>
          <a:blip r:embed="rId13"/>
          <a:stretch/>
        </p:blipFill>
        <p:spPr bwMode="auto">
          <a:xfrm>
            <a:off x="16143354" y="7913297"/>
            <a:ext cx="215772" cy="215772"/>
          </a:xfrm>
          <a:prstGeom prst="rect">
            <a:avLst/>
          </a:prstGeom>
        </p:spPr>
      </p:pic>
      <p:sp>
        <p:nvSpPr>
          <p:cNvPr id="65" name="Rectangle 64"/>
          <p:cNvSpPr/>
          <p:nvPr/>
        </p:nvSpPr>
        <p:spPr bwMode="auto">
          <a:xfrm>
            <a:off x="4007768" y="1052736"/>
            <a:ext cx="6407644" cy="525658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sz="1400" b="1" dirty="0">
                <a:solidFill>
                  <a:schemeClr val="accent6">
                    <a:lumMod val="50000"/>
                  </a:schemeClr>
                </a:solidFill>
              </a:rPr>
              <a:t>1. </a:t>
            </a:r>
            <a:r>
              <a:rPr sz="1400" b="1" dirty="0" err="1">
                <a:solidFill>
                  <a:schemeClr val="accent6">
                    <a:lumMod val="50000"/>
                  </a:schemeClr>
                </a:solidFill>
              </a:rPr>
              <a:t>Surat</a:t>
            </a:r>
            <a:r>
              <a:rPr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sz="1400" b="1" dirty="0" err="1">
                <a:solidFill>
                  <a:schemeClr val="accent6">
                    <a:lumMod val="50000"/>
                  </a:schemeClr>
                </a:solidFill>
              </a:rPr>
              <a:t>Masuk</a:t>
            </a:r>
            <a:r>
              <a:rPr sz="1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sz="1400" b="1" dirty="0" err="1" smtClean="0">
                <a:solidFill>
                  <a:schemeClr val="accent6">
                    <a:lumMod val="50000"/>
                  </a:schemeClr>
                </a:solidFill>
              </a:rPr>
              <a:t>Eksternal</a:t>
            </a:r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1400" dirty="0" smtClean="0"/>
              <a:t>a</a:t>
            </a:r>
            <a:r>
              <a:rPr lang="en-US" sz="1400" dirty="0" smtClean="0"/>
              <a:t>. Icon </a:t>
            </a:r>
            <a:r>
              <a:rPr lang="en-US" sz="1400" dirty="0" err="1" smtClean="0"/>
              <a:t>Surat</a:t>
            </a:r>
            <a:r>
              <a:rPr lang="en-US" sz="1400" dirty="0" smtClean="0"/>
              <a:t> </a:t>
            </a:r>
            <a:r>
              <a:rPr lang="en-US" sz="1400" dirty="0" err="1" smtClean="0"/>
              <a:t>Masuk</a:t>
            </a:r>
            <a:r>
              <a:rPr lang="en-US" sz="1400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 smtClean="0"/>
              <a:t>surat</a:t>
            </a:r>
            <a:r>
              <a:rPr lang="en-US" sz="1400" dirty="0" smtClean="0"/>
              <a:t> </a:t>
            </a:r>
            <a:r>
              <a:rPr lang="en-US" sz="1400" dirty="0" err="1" smtClean="0"/>
              <a:t>masuk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icon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 smtClean="0"/>
              <a:t>sama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b</a:t>
            </a:r>
            <a:r>
              <a:rPr lang="en-US" sz="1400" dirty="0" smtClean="0"/>
              <a:t>.</a:t>
            </a:r>
            <a:r>
              <a:rPr sz="1400" dirty="0" smtClean="0"/>
              <a:t> </a:t>
            </a:r>
            <a:r>
              <a:rPr lang="en-US" sz="1400" dirty="0"/>
              <a:t>L</a:t>
            </a:r>
            <a:r>
              <a:rPr sz="1400" dirty="0" smtClean="0"/>
              <a:t>abel </a:t>
            </a:r>
            <a:r>
              <a:rPr sz="1400" b="1" dirty="0"/>
              <a:t>'</a:t>
            </a:r>
            <a:r>
              <a:rPr sz="1400" b="1" dirty="0" err="1"/>
              <a:t>instansi</a:t>
            </a:r>
            <a:r>
              <a:rPr sz="1400" b="1" dirty="0"/>
              <a:t>' </a:t>
            </a:r>
            <a:r>
              <a:rPr sz="1400" dirty="0" err="1"/>
              <a:t>menandakan</a:t>
            </a:r>
            <a:r>
              <a:rPr sz="1400" dirty="0"/>
              <a:t> </a:t>
            </a:r>
            <a:r>
              <a:rPr sz="1400" dirty="0" err="1"/>
              <a:t>bahwa</a:t>
            </a:r>
            <a:r>
              <a:rPr sz="1400" dirty="0"/>
              <a:t> </a:t>
            </a:r>
            <a:r>
              <a:rPr sz="1400" dirty="0" err="1"/>
              <a:t>surat</a:t>
            </a:r>
            <a:r>
              <a:rPr sz="1400" dirty="0"/>
              <a:t> </a:t>
            </a:r>
            <a:r>
              <a:rPr lang="en-US" sz="1400" dirty="0" err="1" smtClean="0"/>
              <a:t>berasal</a:t>
            </a:r>
            <a:r>
              <a:rPr lang="en-US" sz="1400" dirty="0" smtClean="0"/>
              <a:t> </a:t>
            </a:r>
            <a:r>
              <a:rPr lang="en-US" sz="1400" dirty="0" err="1" smtClean="0"/>
              <a:t>dr</a:t>
            </a:r>
            <a:r>
              <a:rPr lang="en-US" sz="1400" dirty="0" smtClean="0"/>
              <a:t> </a:t>
            </a:r>
            <a:r>
              <a:rPr sz="1400" dirty="0" err="1" smtClean="0"/>
              <a:t>instansi</a:t>
            </a:r>
            <a:r>
              <a:rPr sz="1400" dirty="0" smtClean="0"/>
              <a:t> </a:t>
            </a:r>
            <a:r>
              <a:rPr sz="1400" dirty="0" err="1"/>
              <a:t>luar</a:t>
            </a:r>
            <a:r>
              <a:rPr sz="1400" dirty="0"/>
              <a:t> (</a:t>
            </a:r>
            <a:r>
              <a:rPr sz="1400" dirty="0" err="1"/>
              <a:t>semua</a:t>
            </a:r>
            <a:r>
              <a:rPr sz="1400" dirty="0"/>
              <a:t> </a:t>
            </a:r>
            <a:r>
              <a:rPr lang="en-US" sz="1400" dirty="0" err="1"/>
              <a:t>s</a:t>
            </a:r>
            <a:r>
              <a:rPr sz="1400" dirty="0" err="1" smtClean="0"/>
              <a:t>urat</a:t>
            </a:r>
            <a:r>
              <a:rPr sz="1400" dirty="0" smtClean="0"/>
              <a:t> </a:t>
            </a:r>
            <a:r>
              <a:rPr lang="en-US" sz="1400" dirty="0" err="1"/>
              <a:t>m</a:t>
            </a:r>
            <a:r>
              <a:rPr sz="1400" dirty="0" err="1" smtClean="0"/>
              <a:t>asuk</a:t>
            </a:r>
            <a:r>
              <a:rPr lang="en-US" sz="1400" dirty="0" smtClean="0"/>
              <a:t> </a:t>
            </a:r>
            <a:r>
              <a:rPr lang="en-US" sz="1400" dirty="0" err="1" smtClean="0"/>
              <a:t>eksternal</a:t>
            </a:r>
            <a:r>
              <a:rPr sz="1400" dirty="0" smtClean="0"/>
              <a:t> </a:t>
            </a:r>
            <a:r>
              <a:rPr sz="1400" dirty="0" err="1" smtClean="0"/>
              <a:t>akan</a:t>
            </a:r>
            <a:r>
              <a:rPr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</a:t>
            </a:r>
            <a:r>
              <a:rPr sz="1400" dirty="0" smtClean="0"/>
              <a:t>label </a:t>
            </a:r>
            <a:r>
              <a:rPr lang="en-US" sz="1400" b="1" dirty="0" smtClean="0"/>
              <a:t>'</a:t>
            </a:r>
            <a:r>
              <a:rPr lang="en-US" sz="1400" b="1" dirty="0" err="1" smtClean="0"/>
              <a:t>instansi</a:t>
            </a:r>
            <a:r>
              <a:rPr lang="en-US" sz="1400" b="1" dirty="0" smtClean="0"/>
              <a:t>‘)</a:t>
            </a:r>
            <a:endParaRPr sz="1400" dirty="0"/>
          </a:p>
          <a:p>
            <a:pPr>
              <a:defRPr/>
            </a:pPr>
            <a:r>
              <a:rPr lang="en-US" sz="1400" dirty="0" smtClean="0"/>
              <a:t>c</a:t>
            </a:r>
            <a:r>
              <a:rPr lang="en-US" sz="1400" dirty="0" smtClean="0"/>
              <a:t>.</a:t>
            </a:r>
            <a:r>
              <a:rPr sz="1400" dirty="0" smtClean="0"/>
              <a:t> </a:t>
            </a:r>
            <a:r>
              <a:rPr lang="en-US" sz="1400" dirty="0"/>
              <a:t>L</a:t>
            </a:r>
            <a:r>
              <a:rPr sz="1400" dirty="0" smtClean="0"/>
              <a:t>abel </a:t>
            </a:r>
            <a:r>
              <a:rPr lang="en-US" sz="1400" b="1" dirty="0" smtClean="0"/>
              <a:t>'</a:t>
            </a:r>
            <a:r>
              <a:rPr sz="1400" b="1" dirty="0" err="1" smtClean="0"/>
              <a:t>undangan</a:t>
            </a:r>
            <a:r>
              <a:rPr sz="1400" b="1" dirty="0" smtClean="0"/>
              <a:t>' </a:t>
            </a:r>
            <a:r>
              <a:rPr sz="1400" dirty="0" err="1"/>
              <a:t>diambil</a:t>
            </a:r>
            <a:r>
              <a:rPr sz="1400" dirty="0"/>
              <a:t> </a:t>
            </a:r>
            <a:r>
              <a:rPr sz="1400" dirty="0" err="1"/>
              <a:t>dari</a:t>
            </a:r>
            <a:r>
              <a:rPr sz="1400" dirty="0"/>
              <a:t> </a:t>
            </a:r>
            <a:r>
              <a:rPr sz="1400" dirty="0" err="1"/>
              <a:t>jenis</a:t>
            </a:r>
            <a:r>
              <a:rPr sz="1400" dirty="0"/>
              <a:t> agenda </a:t>
            </a:r>
            <a:r>
              <a:rPr sz="1400" dirty="0" err="1" smtClean="0"/>
              <a:t>surat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</a:rPr>
              <a:t>Disposisi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</a:rPr>
              <a:t>Masuk</a:t>
            </a:r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1400" dirty="0" smtClean="0"/>
              <a:t>a. Icon </a:t>
            </a:r>
            <a:r>
              <a:rPr lang="en-US" sz="1400" dirty="0" err="1" smtClean="0"/>
              <a:t>Disposisi</a:t>
            </a:r>
            <a:r>
              <a:rPr lang="en-US" sz="1400" dirty="0" smtClean="0"/>
              <a:t> </a:t>
            </a:r>
            <a:r>
              <a:rPr lang="en-US" sz="1400" dirty="0" err="1" smtClean="0"/>
              <a:t>Masuk</a:t>
            </a:r>
            <a:r>
              <a:rPr lang="en-US" sz="1400" dirty="0" smtClean="0"/>
              <a:t> (</a:t>
            </a:r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 smtClean="0"/>
              <a:t>disposisi</a:t>
            </a:r>
            <a:r>
              <a:rPr lang="en-US" sz="1400" dirty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icon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 smtClean="0"/>
              <a:t>sama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defRPr/>
            </a:pPr>
            <a:r>
              <a:rPr lang="en-US" sz="1400" dirty="0"/>
              <a:t>b</a:t>
            </a:r>
            <a:r>
              <a:rPr lang="en-US" sz="1400" dirty="0" smtClean="0"/>
              <a:t>. </a:t>
            </a:r>
            <a:r>
              <a:rPr lang="en-US" sz="1400" dirty="0" smtClean="0"/>
              <a:t>Label </a:t>
            </a:r>
            <a:r>
              <a:rPr lang="en-US" sz="1400" b="1" dirty="0" smtClean="0"/>
              <a:t>‘</a:t>
            </a:r>
            <a:r>
              <a:rPr lang="en-US" sz="1400" b="1" dirty="0" err="1" smtClean="0"/>
              <a:t>Dirut</a:t>
            </a:r>
            <a:r>
              <a:rPr lang="en-US" sz="1400" b="1" dirty="0" smtClean="0"/>
              <a:t>’ </a:t>
            </a:r>
            <a:r>
              <a:rPr lang="en-US" sz="1400" dirty="0" err="1" smtClean="0"/>
              <a:t>diambil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pengirim</a:t>
            </a:r>
            <a:r>
              <a:rPr lang="en-US" sz="1400" dirty="0" smtClean="0"/>
              <a:t> </a:t>
            </a:r>
            <a:r>
              <a:rPr lang="en-US" sz="1400" dirty="0" err="1" smtClean="0"/>
              <a:t>disposisi</a:t>
            </a:r>
            <a:r>
              <a:rPr lang="en-US" sz="1400" dirty="0" smtClean="0"/>
              <a:t> ? (</a:t>
            </a:r>
            <a:r>
              <a:rPr lang="en-US" sz="1400" dirty="0" err="1" smtClean="0"/>
              <a:t>kode</a:t>
            </a:r>
            <a:r>
              <a:rPr lang="en-US" sz="1400" dirty="0" smtClean="0"/>
              <a:t> </a:t>
            </a:r>
            <a:r>
              <a:rPr lang="en-US" sz="1400" dirty="0" err="1" smtClean="0"/>
              <a:t>jabatan</a:t>
            </a:r>
            <a:r>
              <a:rPr lang="en-US" sz="1400" dirty="0" smtClean="0"/>
              <a:t> </a:t>
            </a:r>
            <a:r>
              <a:rPr lang="en-US" sz="1400" dirty="0" err="1" smtClean="0"/>
              <a:t>kah</a:t>
            </a:r>
            <a:r>
              <a:rPr lang="en-US" sz="1400" dirty="0" smtClean="0"/>
              <a:t>?)</a:t>
            </a:r>
          </a:p>
          <a:p>
            <a:pPr>
              <a:defRPr/>
            </a:pPr>
            <a:r>
              <a:rPr lang="en-US" sz="1400" dirty="0" smtClean="0"/>
              <a:t>c</a:t>
            </a:r>
            <a:r>
              <a:rPr lang="en-US" sz="1400" dirty="0" smtClean="0"/>
              <a:t>. </a:t>
            </a:r>
            <a:r>
              <a:rPr lang="en-US" sz="1400" dirty="0" smtClean="0"/>
              <a:t>Label </a:t>
            </a:r>
            <a:r>
              <a:rPr lang="en-US" sz="1400" b="1" dirty="0" smtClean="0"/>
              <a:t>‘</a:t>
            </a:r>
            <a:r>
              <a:rPr lang="en-US" sz="1400" b="1" dirty="0" err="1" smtClean="0"/>
              <a:t>Disposisi</a:t>
            </a:r>
            <a:r>
              <a:rPr lang="en-US" sz="1400" b="1" dirty="0" smtClean="0"/>
              <a:t>’ </a:t>
            </a:r>
            <a:r>
              <a:rPr lang="en-US" sz="1400" dirty="0" err="1" smtClean="0"/>
              <a:t>menandakan</a:t>
            </a:r>
            <a:r>
              <a:rPr lang="en-US" sz="1400" dirty="0" smtClean="0"/>
              <a:t> </a:t>
            </a:r>
            <a:r>
              <a:rPr lang="en-US" sz="1400" dirty="0" err="1" smtClean="0"/>
              <a:t>disposisi</a:t>
            </a:r>
            <a:r>
              <a:rPr lang="en-US" sz="1400" dirty="0" smtClean="0"/>
              <a:t> </a:t>
            </a:r>
            <a:r>
              <a:rPr lang="en-US" sz="1400" dirty="0" err="1" smtClean="0"/>
              <a:t>masuk</a:t>
            </a:r>
            <a:r>
              <a:rPr lang="en-US" sz="1400" dirty="0" smtClean="0"/>
              <a:t> (</a:t>
            </a:r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 smtClean="0"/>
              <a:t>disposisi</a:t>
            </a:r>
            <a:r>
              <a:rPr lang="en-US" sz="1400" dirty="0" smtClean="0"/>
              <a:t> </a:t>
            </a:r>
            <a:r>
              <a:rPr lang="en-US" sz="1400" dirty="0" err="1" smtClean="0"/>
              <a:t>masuk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label </a:t>
            </a:r>
            <a:r>
              <a:rPr lang="en-US" sz="1400" dirty="0" err="1" smtClean="0"/>
              <a:t>ini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d</a:t>
            </a:r>
            <a:r>
              <a:rPr lang="en-US" sz="1400" dirty="0" smtClean="0"/>
              <a:t>. </a:t>
            </a:r>
            <a:r>
              <a:rPr lang="en-US" sz="1400" dirty="0" smtClean="0"/>
              <a:t>Label </a:t>
            </a:r>
            <a:r>
              <a:rPr lang="en-US" sz="1400" b="1" dirty="0" smtClean="0"/>
              <a:t>‘</a:t>
            </a:r>
            <a:r>
              <a:rPr lang="en-US" sz="1400" b="1" dirty="0" err="1" smtClean="0"/>
              <a:t>Edaran</a:t>
            </a:r>
            <a:r>
              <a:rPr lang="en-US" sz="1400" b="1" dirty="0" smtClean="0"/>
              <a:t>’ </a:t>
            </a:r>
            <a:r>
              <a:rPr lang="en-US" sz="1400" dirty="0" err="1" smtClean="0"/>
              <a:t>diambil</a:t>
            </a:r>
            <a:r>
              <a:rPr lang="en-US" sz="1400" dirty="0" smtClean="0"/>
              <a:t> </a:t>
            </a:r>
            <a:r>
              <a:rPr lang="en-US" sz="1400" dirty="0" err="1" smtClean="0"/>
              <a:t>dari</a:t>
            </a:r>
            <a:r>
              <a:rPr lang="en-US" sz="1400" dirty="0" smtClean="0"/>
              <a:t> </a:t>
            </a:r>
            <a:r>
              <a:rPr lang="en-US" sz="1400" dirty="0" err="1" smtClean="0"/>
              <a:t>mana</a:t>
            </a:r>
            <a:r>
              <a:rPr lang="en-US" sz="1400" dirty="0" smtClean="0"/>
              <a:t> </a:t>
            </a:r>
            <a:r>
              <a:rPr lang="en-US" sz="1400" dirty="0" err="1" smtClean="0"/>
              <a:t>ya</a:t>
            </a:r>
            <a:r>
              <a:rPr lang="en-US" sz="1400" dirty="0" smtClean="0"/>
              <a:t> Pak ?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tdk</a:t>
            </a:r>
            <a:r>
              <a:rPr lang="en-US" sz="1400" dirty="0" smtClean="0"/>
              <a:t> </a:t>
            </a:r>
            <a:r>
              <a:rPr lang="en-US" sz="1400" dirty="0" err="1" smtClean="0"/>
              <a:t>sinkron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poin</a:t>
            </a:r>
            <a:r>
              <a:rPr lang="en-US" sz="1400" dirty="0" smtClean="0"/>
              <a:t> </a:t>
            </a:r>
            <a:r>
              <a:rPr lang="en-US" sz="1400" dirty="0" smtClean="0"/>
              <a:t>c</a:t>
            </a: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</a:rPr>
              <a:t>3. </a:t>
            </a:r>
            <a:r>
              <a:rPr lang="en-US" sz="1400" b="1" dirty="0" err="1" smtClean="0">
                <a:solidFill>
                  <a:schemeClr val="accent4">
                    <a:lumMod val="75000"/>
                  </a:schemeClr>
                </a:solidFill>
              </a:rPr>
              <a:t>Surat</a:t>
            </a:r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</a:rPr>
              <a:t>Internal </a:t>
            </a:r>
            <a:r>
              <a:rPr lang="en-US" sz="1400" b="1" dirty="0" err="1" smtClean="0">
                <a:solidFill>
                  <a:schemeClr val="accent4">
                    <a:lumMod val="75000"/>
                  </a:schemeClr>
                </a:solidFill>
              </a:rPr>
              <a:t>Masuk</a:t>
            </a:r>
            <a:endParaRPr lang="en-US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1400" dirty="0" smtClean="0"/>
              <a:t>a. Icon </a:t>
            </a:r>
            <a:r>
              <a:rPr lang="en-US" sz="1400" dirty="0" smtClean="0"/>
              <a:t>Internal </a:t>
            </a:r>
            <a:r>
              <a:rPr lang="en-US" sz="1400" dirty="0" err="1" smtClean="0"/>
              <a:t>Masuk</a:t>
            </a:r>
            <a:r>
              <a:rPr lang="en-US" sz="1400" dirty="0" smtClean="0"/>
              <a:t> (</a:t>
            </a:r>
            <a:r>
              <a:rPr lang="en-US" sz="1400" dirty="0" err="1" smtClean="0"/>
              <a:t>semua</a:t>
            </a:r>
            <a:r>
              <a:rPr lang="en-US" sz="1400" dirty="0" smtClean="0"/>
              <a:t> internal </a:t>
            </a:r>
            <a:r>
              <a:rPr lang="en-US" sz="1400" dirty="0" err="1" smtClean="0"/>
              <a:t>masuk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icon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 smtClean="0"/>
              <a:t>sama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defRPr/>
            </a:pPr>
            <a:r>
              <a:rPr lang="en-US" sz="1400" dirty="0"/>
              <a:t>b</a:t>
            </a:r>
            <a:r>
              <a:rPr lang="en-US" sz="1400" dirty="0" smtClean="0"/>
              <a:t>. </a:t>
            </a:r>
            <a:r>
              <a:rPr lang="en-US" sz="1400" dirty="0" smtClean="0"/>
              <a:t>Unit </a:t>
            </a:r>
            <a:r>
              <a:rPr lang="en-US" sz="1400" dirty="0" err="1" smtClean="0"/>
              <a:t>pengirim</a:t>
            </a:r>
            <a:r>
              <a:rPr lang="en-US" sz="1400" dirty="0" smtClean="0"/>
              <a:t> </a:t>
            </a:r>
            <a:r>
              <a:rPr lang="en-US" sz="1400" dirty="0" smtClean="0"/>
              <a:t>internal</a:t>
            </a: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c</a:t>
            </a:r>
            <a:r>
              <a:rPr lang="en-US" sz="1400" dirty="0" smtClean="0"/>
              <a:t>. </a:t>
            </a:r>
            <a:r>
              <a:rPr lang="en-US" sz="1400" dirty="0" err="1" smtClean="0"/>
              <a:t>Semua</a:t>
            </a:r>
            <a:r>
              <a:rPr lang="en-US" sz="1400" dirty="0" smtClean="0"/>
              <a:t> Internal </a:t>
            </a:r>
            <a:r>
              <a:rPr lang="en-US" sz="1400" dirty="0" err="1" smtClean="0"/>
              <a:t>Masuk</a:t>
            </a:r>
            <a:r>
              <a:rPr lang="en-US" sz="1400" dirty="0" smtClean="0"/>
              <a:t>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label </a:t>
            </a:r>
            <a:r>
              <a:rPr lang="en-US" sz="1400" b="1" dirty="0" smtClean="0"/>
              <a:t>‘Memo</a:t>
            </a:r>
            <a:r>
              <a:rPr lang="en-US" sz="1400" b="1" dirty="0" smtClean="0"/>
              <a:t>’</a:t>
            </a:r>
            <a:r>
              <a:rPr lang="en-US" sz="1400" dirty="0" smtClean="0"/>
              <a:t> </a:t>
            </a:r>
            <a:r>
              <a:rPr lang="en-US" sz="1400" dirty="0" err="1" smtClean="0"/>
              <a:t>kah</a:t>
            </a:r>
            <a:r>
              <a:rPr lang="en-US" sz="1400" dirty="0" smtClean="0"/>
              <a:t>?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bisa</a:t>
            </a:r>
            <a:r>
              <a:rPr lang="en-US" sz="1400" dirty="0" smtClean="0"/>
              <a:t> </a:t>
            </a:r>
            <a:r>
              <a:rPr lang="en-US" sz="1400" dirty="0" err="1" smtClean="0"/>
              <a:t>saja</a:t>
            </a:r>
            <a:r>
              <a:rPr lang="en-US" sz="1400" dirty="0" smtClean="0"/>
              <a:t> </a:t>
            </a:r>
            <a:r>
              <a:rPr lang="en-US" sz="1400" dirty="0" err="1" smtClean="0"/>
              <a:t>membuat</a:t>
            </a:r>
            <a:r>
              <a:rPr lang="en-US" sz="1400" dirty="0" smtClean="0"/>
              <a:t> agenda internal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jenis</a:t>
            </a:r>
            <a:r>
              <a:rPr lang="en-US" sz="1400" dirty="0" smtClean="0"/>
              <a:t> </a:t>
            </a:r>
            <a:r>
              <a:rPr lang="en-US" sz="1400" dirty="0" err="1" smtClean="0"/>
              <a:t>bukan</a:t>
            </a:r>
            <a:r>
              <a:rPr lang="en-US" sz="1400" dirty="0" smtClean="0"/>
              <a:t> </a:t>
            </a:r>
            <a:r>
              <a:rPr lang="en-US" sz="1400" b="1" dirty="0" smtClean="0"/>
              <a:t>‘Memo’</a:t>
            </a:r>
            <a:r>
              <a:rPr lang="en-US" sz="1400" dirty="0" smtClean="0"/>
              <a:t>. </a:t>
            </a:r>
            <a:r>
              <a:rPr lang="en-US" sz="1400" dirty="0" err="1" smtClean="0"/>
              <a:t>Atau</a:t>
            </a:r>
            <a:r>
              <a:rPr lang="en-US" sz="1400" dirty="0" smtClean="0"/>
              <a:t> label </a:t>
            </a:r>
            <a:r>
              <a:rPr lang="en-US" sz="1400" dirty="0" err="1" smtClean="0"/>
              <a:t>tsb</a:t>
            </a:r>
            <a:r>
              <a:rPr lang="en-US" sz="1400" dirty="0" smtClean="0"/>
              <a:t> </a:t>
            </a:r>
            <a:r>
              <a:rPr lang="en-US" sz="1400" dirty="0" err="1" smtClean="0"/>
              <a:t>diambil</a:t>
            </a:r>
            <a:r>
              <a:rPr lang="en-US" sz="1400" dirty="0" smtClean="0"/>
              <a:t> </a:t>
            </a:r>
            <a:r>
              <a:rPr lang="en-US" sz="1400" dirty="0" err="1" smtClean="0"/>
              <a:t>dr</a:t>
            </a:r>
            <a:r>
              <a:rPr lang="en-US" sz="1400" dirty="0" smtClean="0"/>
              <a:t> </a:t>
            </a:r>
            <a:r>
              <a:rPr lang="en-US" sz="1400" dirty="0" err="1" smtClean="0"/>
              <a:t>jenis</a:t>
            </a:r>
            <a:r>
              <a:rPr lang="en-US" sz="1400" dirty="0" smtClean="0"/>
              <a:t> </a:t>
            </a:r>
            <a:r>
              <a:rPr lang="en-US" sz="1400" dirty="0" err="1" smtClean="0"/>
              <a:t>surat</a:t>
            </a:r>
            <a:r>
              <a:rPr lang="en-US" sz="1400" dirty="0" smtClean="0"/>
              <a:t>?</a:t>
            </a:r>
            <a:endParaRPr lang="en-US" sz="1400" b="1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 smtClean="0">
                <a:solidFill>
                  <a:srgbClr val="7030A0"/>
                </a:solidFill>
              </a:rPr>
              <a:t>4. Draft </a:t>
            </a:r>
            <a:r>
              <a:rPr lang="en-US" sz="1400" b="1" dirty="0" err="1" smtClean="0">
                <a:solidFill>
                  <a:srgbClr val="7030A0"/>
                </a:solidFill>
              </a:rPr>
              <a:t>Surat</a:t>
            </a:r>
            <a:r>
              <a:rPr lang="en-US" sz="1400" b="1" dirty="0" smtClean="0">
                <a:solidFill>
                  <a:srgbClr val="7030A0"/>
                </a:solidFill>
              </a:rPr>
              <a:t> (</a:t>
            </a:r>
            <a:r>
              <a:rPr lang="en-US" sz="1400" b="1" dirty="0" err="1" smtClean="0">
                <a:solidFill>
                  <a:srgbClr val="7030A0"/>
                </a:solidFill>
              </a:rPr>
              <a:t>persetujuan</a:t>
            </a:r>
            <a:r>
              <a:rPr lang="en-US" sz="1400" b="1" dirty="0" smtClean="0">
                <a:solidFill>
                  <a:srgbClr val="7030A0"/>
                </a:solidFill>
              </a:rPr>
              <a:t>)</a:t>
            </a:r>
          </a:p>
          <a:p>
            <a:pPr>
              <a:defRPr/>
            </a:pPr>
            <a:r>
              <a:rPr lang="en-US" sz="1400" dirty="0" smtClean="0"/>
              <a:t>a. Icon (</a:t>
            </a:r>
            <a:r>
              <a:rPr lang="en-US" sz="1400" dirty="0" err="1" smtClean="0"/>
              <a:t>semua</a:t>
            </a:r>
            <a:r>
              <a:rPr lang="en-US" sz="1400" dirty="0" smtClean="0"/>
              <a:t> draft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icon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 smtClean="0"/>
              <a:t>sama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defRPr/>
            </a:pPr>
            <a:r>
              <a:rPr lang="en-US" sz="1400" dirty="0"/>
              <a:t>b</a:t>
            </a:r>
            <a:r>
              <a:rPr lang="en-US" sz="1400" dirty="0" smtClean="0"/>
              <a:t>. Unit </a:t>
            </a:r>
            <a:r>
              <a:rPr lang="en-US" sz="1400" dirty="0" err="1" smtClean="0"/>
              <a:t>pembuat</a:t>
            </a:r>
            <a:r>
              <a:rPr lang="en-US" sz="1400" dirty="0" smtClean="0"/>
              <a:t> draft/agenda </a:t>
            </a:r>
            <a:r>
              <a:rPr lang="en-US" sz="1400" dirty="0" err="1" smtClean="0"/>
              <a:t>surat</a:t>
            </a: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c. Label </a:t>
            </a:r>
            <a:r>
              <a:rPr lang="en-US" sz="1400" b="1" dirty="0" smtClean="0"/>
              <a:t>‘Draft’ </a:t>
            </a:r>
            <a:r>
              <a:rPr lang="en-US" sz="1400" dirty="0" err="1" smtClean="0"/>
              <a:t>menandakan</a:t>
            </a:r>
            <a:r>
              <a:rPr lang="en-US" sz="1400" dirty="0" smtClean="0"/>
              <a:t> draft (</a:t>
            </a:r>
            <a:r>
              <a:rPr lang="en-US" sz="1400" dirty="0" err="1" smtClean="0"/>
              <a:t>semua</a:t>
            </a:r>
            <a:r>
              <a:rPr lang="en-US" sz="1400" dirty="0" smtClean="0"/>
              <a:t> draft </a:t>
            </a:r>
            <a:r>
              <a:rPr lang="en-US" sz="1400" dirty="0" err="1" smtClean="0"/>
              <a:t>akan</a:t>
            </a:r>
            <a:r>
              <a:rPr lang="en-US" sz="1400" dirty="0" smtClean="0"/>
              <a:t> </a:t>
            </a:r>
            <a:r>
              <a:rPr lang="en-US" sz="1400" dirty="0" err="1" smtClean="0"/>
              <a:t>diberi</a:t>
            </a:r>
            <a:r>
              <a:rPr lang="en-US" sz="1400" dirty="0" smtClean="0"/>
              <a:t> label </a:t>
            </a:r>
            <a:r>
              <a:rPr lang="en-US" sz="1400" dirty="0" err="1" smtClean="0"/>
              <a:t>ini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>
              <a:defRPr/>
            </a:pPr>
            <a:endParaRPr lang="en-US" sz="1200" dirty="0"/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endParaRPr sz="1200" dirty="0"/>
          </a:p>
        </p:txBody>
      </p:sp>
      <p:sp>
        <p:nvSpPr>
          <p:cNvPr id="3" name="Oval 2"/>
          <p:cNvSpPr/>
          <p:nvPr/>
        </p:nvSpPr>
        <p:spPr>
          <a:xfrm>
            <a:off x="3491390" y="2058892"/>
            <a:ext cx="141845" cy="14286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</a:t>
            </a:r>
            <a:endParaRPr lang="en-US" sz="1100" dirty="0"/>
          </a:p>
        </p:txBody>
      </p:sp>
      <p:sp>
        <p:nvSpPr>
          <p:cNvPr id="66" name="Oval 65"/>
          <p:cNvSpPr/>
          <p:nvPr/>
        </p:nvSpPr>
        <p:spPr bwMode="auto">
          <a:xfrm>
            <a:off x="3505945" y="2352943"/>
            <a:ext cx="145993" cy="1411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</a:t>
            </a:r>
            <a:endParaRPr lang="en-US" sz="1100" dirty="0"/>
          </a:p>
        </p:txBody>
      </p:sp>
      <p:sp>
        <p:nvSpPr>
          <p:cNvPr id="70" name="Oval 69"/>
          <p:cNvSpPr/>
          <p:nvPr/>
        </p:nvSpPr>
        <p:spPr bwMode="auto">
          <a:xfrm>
            <a:off x="1291806" y="2270579"/>
            <a:ext cx="141845" cy="14286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</a:t>
            </a:r>
            <a:endParaRPr lang="en-US" sz="1100" dirty="0"/>
          </a:p>
        </p:txBody>
      </p:sp>
      <p:sp>
        <p:nvSpPr>
          <p:cNvPr id="71" name="Oval 70"/>
          <p:cNvSpPr/>
          <p:nvPr/>
        </p:nvSpPr>
        <p:spPr bwMode="auto">
          <a:xfrm>
            <a:off x="1307319" y="2830666"/>
            <a:ext cx="141845" cy="1428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</a:t>
            </a:r>
            <a:endParaRPr lang="en-US" sz="1100" dirty="0"/>
          </a:p>
        </p:txBody>
      </p:sp>
      <p:sp>
        <p:nvSpPr>
          <p:cNvPr id="72" name="Oval 71"/>
          <p:cNvSpPr/>
          <p:nvPr/>
        </p:nvSpPr>
        <p:spPr bwMode="auto">
          <a:xfrm>
            <a:off x="3459720" y="2582092"/>
            <a:ext cx="141845" cy="1428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</a:t>
            </a:r>
            <a:endParaRPr lang="en-US" sz="1100" dirty="0"/>
          </a:p>
        </p:txBody>
      </p:sp>
      <p:sp>
        <p:nvSpPr>
          <p:cNvPr id="73" name="Oval 72"/>
          <p:cNvSpPr/>
          <p:nvPr/>
        </p:nvSpPr>
        <p:spPr bwMode="auto">
          <a:xfrm>
            <a:off x="3497529" y="2876713"/>
            <a:ext cx="145993" cy="14115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</a:t>
            </a:r>
            <a:endParaRPr lang="en-US" sz="1100" dirty="0"/>
          </a:p>
        </p:txBody>
      </p:sp>
      <p:sp>
        <p:nvSpPr>
          <p:cNvPr id="77" name="Oval 76"/>
          <p:cNvSpPr/>
          <p:nvPr/>
        </p:nvSpPr>
        <p:spPr bwMode="auto">
          <a:xfrm>
            <a:off x="3093761" y="3295817"/>
            <a:ext cx="121919" cy="1428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</a:t>
            </a:r>
            <a:endParaRPr lang="en-US" sz="1100" dirty="0"/>
          </a:p>
        </p:txBody>
      </p:sp>
      <p:sp>
        <p:nvSpPr>
          <p:cNvPr id="78" name="Oval 77"/>
          <p:cNvSpPr/>
          <p:nvPr/>
        </p:nvSpPr>
        <p:spPr bwMode="auto">
          <a:xfrm>
            <a:off x="1309246" y="3828528"/>
            <a:ext cx="141845" cy="142865"/>
          </a:xfrm>
          <a:prstGeom prst="ellipse">
            <a:avLst/>
          </a:prstGeom>
          <a:solidFill>
            <a:schemeClr val="accent4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</a:t>
            </a:r>
            <a:endParaRPr lang="en-US" sz="1100" dirty="0"/>
          </a:p>
        </p:txBody>
      </p:sp>
      <p:sp>
        <p:nvSpPr>
          <p:cNvPr id="79" name="Oval 78"/>
          <p:cNvSpPr/>
          <p:nvPr/>
        </p:nvSpPr>
        <p:spPr bwMode="auto">
          <a:xfrm>
            <a:off x="3432274" y="3557935"/>
            <a:ext cx="141845" cy="142865"/>
          </a:xfrm>
          <a:prstGeom prst="ellipse">
            <a:avLst/>
          </a:prstGeom>
          <a:solidFill>
            <a:schemeClr val="accent4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</a:t>
            </a:r>
            <a:endParaRPr lang="en-US" sz="1100" dirty="0"/>
          </a:p>
        </p:txBody>
      </p:sp>
      <p:sp>
        <p:nvSpPr>
          <p:cNvPr id="80" name="Oval 79"/>
          <p:cNvSpPr/>
          <p:nvPr/>
        </p:nvSpPr>
        <p:spPr bwMode="auto">
          <a:xfrm>
            <a:off x="3456936" y="3903267"/>
            <a:ext cx="141845" cy="142865"/>
          </a:xfrm>
          <a:prstGeom prst="ellipse">
            <a:avLst/>
          </a:prstGeom>
          <a:solidFill>
            <a:schemeClr val="accent4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</a:t>
            </a:r>
            <a:endParaRPr lang="en-US" sz="1100" dirty="0"/>
          </a:p>
        </p:txBody>
      </p:sp>
      <p:sp>
        <p:nvSpPr>
          <p:cNvPr id="85" name="Rectangle 84"/>
          <p:cNvSpPr/>
          <p:nvPr/>
        </p:nvSpPr>
        <p:spPr>
          <a:xfrm>
            <a:off x="1060504" y="2050394"/>
            <a:ext cx="189880" cy="3993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1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1064980" y="2589664"/>
            <a:ext cx="189880" cy="3993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2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1046137" y="3583750"/>
            <a:ext cx="189880" cy="399308"/>
          </a:xfrm>
          <a:prstGeom prst="rect">
            <a:avLst/>
          </a:prstGeom>
          <a:solidFill>
            <a:schemeClr val="accent4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3</a:t>
            </a:r>
            <a:endParaRPr lang="en-US" sz="1100" dirty="0"/>
          </a:p>
        </p:txBody>
      </p:sp>
      <p:sp>
        <p:nvSpPr>
          <p:cNvPr id="88" name="Rectangle 87"/>
          <p:cNvSpPr/>
          <p:nvPr/>
        </p:nvSpPr>
        <p:spPr bwMode="auto">
          <a:xfrm>
            <a:off x="1046137" y="4084512"/>
            <a:ext cx="189880" cy="399308"/>
          </a:xfrm>
          <a:prstGeom prst="rect">
            <a:avLst/>
          </a:prstGeom>
          <a:solidFill>
            <a:srgbClr val="ED319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4</a:t>
            </a:r>
            <a:endParaRPr lang="en-US" sz="1100" dirty="0"/>
          </a:p>
        </p:txBody>
      </p:sp>
      <p:sp>
        <p:nvSpPr>
          <p:cNvPr id="89" name="Oval 88"/>
          <p:cNvSpPr/>
          <p:nvPr/>
        </p:nvSpPr>
        <p:spPr bwMode="auto">
          <a:xfrm>
            <a:off x="1313915" y="4150041"/>
            <a:ext cx="141845" cy="142865"/>
          </a:xfrm>
          <a:prstGeom prst="ellipse">
            <a:avLst/>
          </a:prstGeom>
          <a:solidFill>
            <a:srgbClr val="ED319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</a:t>
            </a:r>
            <a:endParaRPr lang="en-US" sz="1100" dirty="0"/>
          </a:p>
        </p:txBody>
      </p:sp>
      <p:sp>
        <p:nvSpPr>
          <p:cNvPr id="90" name="Oval 89"/>
          <p:cNvSpPr/>
          <p:nvPr/>
        </p:nvSpPr>
        <p:spPr bwMode="auto">
          <a:xfrm>
            <a:off x="3511364" y="4227828"/>
            <a:ext cx="141845" cy="142865"/>
          </a:xfrm>
          <a:prstGeom prst="ellipse">
            <a:avLst/>
          </a:prstGeom>
          <a:solidFill>
            <a:srgbClr val="ED319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</a:t>
            </a:r>
            <a:endParaRPr lang="en-US" sz="1100" dirty="0"/>
          </a:p>
        </p:txBody>
      </p:sp>
      <p:sp>
        <p:nvSpPr>
          <p:cNvPr id="91" name="Oval 90"/>
          <p:cNvSpPr/>
          <p:nvPr/>
        </p:nvSpPr>
        <p:spPr bwMode="auto">
          <a:xfrm>
            <a:off x="3502480" y="4432989"/>
            <a:ext cx="141845" cy="142865"/>
          </a:xfrm>
          <a:prstGeom prst="ellipse">
            <a:avLst/>
          </a:prstGeom>
          <a:solidFill>
            <a:srgbClr val="ED319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</a:t>
            </a:r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314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Pertanyaan dan Konfirmasi Usulan Desain User Interface  TEO e-Disposisi (TEO Mobile)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Usulan Desain User Interface TEO e-Disposisi</dc:title>
  <dc:creator/>
  <cp:lastModifiedBy>Michelle Firstiant</cp:lastModifiedBy>
  <cp:revision>25</cp:revision>
  <dcterms:modified xsi:type="dcterms:W3CDTF">2018-08-21T09:43:53Z</dcterms:modified>
</cp:coreProperties>
</file>