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63" r:id="rId6"/>
    <p:sldId id="269" r:id="rId7"/>
    <p:sldId id="270" r:id="rId8"/>
    <p:sldId id="271" r:id="rId9"/>
    <p:sldId id="272" r:id="rId10"/>
    <p:sldId id="260" r:id="rId11"/>
    <p:sldId id="264" r:id="rId12"/>
    <p:sldId id="265" r:id="rId13"/>
    <p:sldId id="266" r:id="rId14"/>
    <p:sldId id="267" r:id="rId15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C0000-02F8-4AB2-90BA-94AF27676BC0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165A-0FFB-4CC9-B2A4-2932E2436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case pada unit SDM &amp;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0165A-0FFB-4CC9-B2A4-2932E24362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8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Disposisi</a:t>
            </a:r>
            <a:r>
              <a:rPr lang="en-US" dirty="0"/>
              <a:t> </a:t>
            </a:r>
            <a:r>
              <a:rPr lang="en-US" dirty="0" err="1"/>
              <a:t>kadiv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penerima</a:t>
            </a:r>
            <a:endParaRPr lang="en-US" dirty="0"/>
          </a:p>
          <a:p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divisi </a:t>
            </a:r>
            <a:r>
              <a:rPr lang="en-US" dirty="0" err="1"/>
              <a:t>atau</a:t>
            </a:r>
            <a:r>
              <a:rPr lang="en-US" dirty="0"/>
              <a:t> divisi lain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0165A-0FFB-4CC9-B2A4-2932E24362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dimisalkan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keluar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0165A-0FFB-4CC9-B2A4-2932E2436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di </a:t>
            </a:r>
            <a:r>
              <a:rPr lang="en-US" dirty="0" err="1"/>
              <a:t>tolak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sekretaris</a:t>
            </a:r>
            <a:r>
              <a:rPr lang="en-US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0165A-0FFB-4CC9-B2A4-2932E2436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6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152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21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48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333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763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140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694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827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730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04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344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0943D-CFF1-443B-AF05-A5F24F190B69}" type="datetimeFigureOut">
              <a:rPr lang="en-ID" smtClean="0"/>
              <a:t>28/02/2019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58C0-7CB1-4CD3-8D2A-93ED6FD783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84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ID" sz="4000" b="1" dirty="0">
                <a:solidFill>
                  <a:schemeClr val="bg1"/>
                </a:solidFill>
              </a:rPr>
              <a:t>PRESENTASI SIPAS</a:t>
            </a:r>
            <a:br>
              <a:rPr lang="en-ID" sz="4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SISTEM INFORMASI PENGELOLAAN ARSIP SURAT </a:t>
            </a:r>
            <a:endParaRPr lang="en-ID" sz="18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5464781"/>
            <a:ext cx="6858000" cy="333027"/>
          </a:xfrm>
        </p:spPr>
        <p:txBody>
          <a:bodyPr>
            <a:normAutofit lnSpcReduction="10000"/>
          </a:bodyPr>
          <a:lstStyle/>
          <a:p>
            <a:pPr algn="l"/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Ditujukan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</p:txBody>
      </p:sp>
      <p:pic>
        <p:nvPicPr>
          <p:cNvPr id="7" name="Picture 6" descr="D:\WORK\Yasir Work\Pictures\Brosur\Logo SIPAS\Logo_Light_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711520"/>
            <a:ext cx="2311400" cy="4108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2"/>
          <p:cNvSpPr txBox="1"/>
          <p:nvPr/>
        </p:nvSpPr>
        <p:spPr>
          <a:xfrm>
            <a:off x="6551930" y="805498"/>
            <a:ext cx="1906270" cy="3168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ID" sz="1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www.sipas.id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ndonesia SIPF">
            <a:extLst>
              <a:ext uri="{FF2B5EF4-FFF2-40B4-BE49-F238E27FC236}">
                <a16:creationId xmlns:a16="http://schemas.microsoft.com/office/drawing/2014/main" id="{F2CD999E-5E2A-4F73-933D-7AC2884F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5957048"/>
            <a:ext cx="1374820" cy="63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8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FITUR UNGGULAN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28650" y="1535501"/>
            <a:ext cx="1917065" cy="1619725"/>
            <a:chOff x="3613467" y="2475230"/>
            <a:chExt cx="1917065" cy="1907540"/>
          </a:xfrm>
        </p:grpSpPr>
        <p:sp>
          <p:nvSpPr>
            <p:cNvPr id="39" name="Rectangle 38"/>
            <p:cNvSpPr/>
            <p:nvPr/>
          </p:nvSpPr>
          <p:spPr>
            <a:xfrm>
              <a:off x="3622992" y="2475230"/>
              <a:ext cx="1907540" cy="1907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2800" dirty="0"/>
            </a:p>
          </p:txBody>
        </p:sp>
        <p:sp>
          <p:nvSpPr>
            <p:cNvPr id="40" name="Text Box 978"/>
            <p:cNvSpPr txBox="1"/>
            <p:nvPr/>
          </p:nvSpPr>
          <p:spPr>
            <a:xfrm>
              <a:off x="3613467" y="3368040"/>
              <a:ext cx="1907540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SURAT MASUK</a:t>
              </a:r>
              <a:br>
                <a:rPr lang="en-US" sz="2000" dirty="0">
                  <a:solidFill>
                    <a:srgbClr val="7F4D00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 yang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diterima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oleh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instansi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lain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Picture 40" descr="C:\Users\yasir\AppData\Local\Microsoft\Windows\INetCache\Content.Word\Surat Masuk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927" y="2654300"/>
              <a:ext cx="640715" cy="6407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2664460" y="1535501"/>
            <a:ext cx="1907540" cy="1619725"/>
            <a:chOff x="0" y="0"/>
            <a:chExt cx="1908065" cy="1907540"/>
          </a:xfrm>
        </p:grpSpPr>
        <p:sp>
          <p:nvSpPr>
            <p:cNvPr id="46" name="Rectangle 45"/>
            <p:cNvSpPr/>
            <p:nvPr/>
          </p:nvSpPr>
          <p:spPr>
            <a:xfrm>
              <a:off x="0" y="0"/>
              <a:ext cx="1907540" cy="1907540"/>
            </a:xfrm>
            <a:prstGeom prst="rect">
              <a:avLst/>
            </a:prstGeom>
            <a:solidFill>
              <a:srgbClr val="2196F3"/>
            </a:solidFill>
            <a:ln>
              <a:solidFill>
                <a:srgbClr val="2196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979"/>
            <p:cNvSpPr txBox="1"/>
            <p:nvPr/>
          </p:nvSpPr>
          <p:spPr>
            <a:xfrm>
              <a:off x="15765" y="882869"/>
              <a:ext cx="1892300" cy="9931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D" sz="1600" b="1" spc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b="1" spc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DISPOSISI</a:t>
              </a:r>
              <a:br>
                <a:rPr lang="en-US" sz="2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Pendistribusian surat masuk kepenerima terkait dalam internal kantor </a:t>
              </a:r>
              <a:endParaRPr lang="en-ID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47" descr="C:\Users\yasir\AppData\Local\Microsoft\Windows\INetCache\Content.Word\disposisi 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48" y="283780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Group 51"/>
          <p:cNvGrpSpPr/>
          <p:nvPr/>
        </p:nvGrpSpPr>
        <p:grpSpPr>
          <a:xfrm>
            <a:off x="4690220" y="1541851"/>
            <a:ext cx="1930400" cy="1619725"/>
            <a:chOff x="4690220" y="1608065"/>
            <a:chExt cx="1930400" cy="1907540"/>
          </a:xfrm>
        </p:grpSpPr>
        <p:sp>
          <p:nvSpPr>
            <p:cNvPr id="49" name="Rectangle 48"/>
            <p:cNvSpPr/>
            <p:nvPr/>
          </p:nvSpPr>
          <p:spPr>
            <a:xfrm>
              <a:off x="4690220" y="1608065"/>
              <a:ext cx="1907540" cy="1907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980"/>
            <p:cNvSpPr txBox="1"/>
            <p:nvPr/>
          </p:nvSpPr>
          <p:spPr>
            <a:xfrm>
              <a:off x="4728320" y="2492762"/>
              <a:ext cx="1892300" cy="10077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EKSPEDISI</a:t>
              </a:r>
              <a:br>
                <a:rPr lang="en-US" sz="2000" dirty="0">
                  <a:solidFill>
                    <a:srgbClr val="7F4D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Rincian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Alur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Distribusi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Surat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Menyeluruh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Picture 50" descr="C:\Users\yasir\AppData\Local\Microsoft\Windows\INetCache\Content.Word\Ekspedisi 2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90" y="1893957"/>
              <a:ext cx="492760" cy="492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roup 56"/>
          <p:cNvGrpSpPr/>
          <p:nvPr/>
        </p:nvGrpSpPr>
        <p:grpSpPr>
          <a:xfrm>
            <a:off x="6715980" y="1529397"/>
            <a:ext cx="1907540" cy="1619725"/>
            <a:chOff x="3618230" y="2475230"/>
            <a:chExt cx="1907540" cy="1907540"/>
          </a:xfrm>
        </p:grpSpPr>
        <p:sp>
          <p:nvSpPr>
            <p:cNvPr id="53" name="Rectangle 52"/>
            <p:cNvSpPr/>
            <p:nvPr/>
          </p:nvSpPr>
          <p:spPr>
            <a:xfrm>
              <a:off x="3618230" y="2475230"/>
              <a:ext cx="1907540" cy="1907540"/>
            </a:xfrm>
            <a:prstGeom prst="rect">
              <a:avLst/>
            </a:prstGeom>
            <a:solidFill>
              <a:srgbClr val="2196F3"/>
            </a:solidFill>
            <a:ln>
              <a:solidFill>
                <a:srgbClr val="2196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2800" dirty="0"/>
            </a:p>
          </p:txBody>
        </p:sp>
        <p:sp>
          <p:nvSpPr>
            <p:cNvPr id="54" name="Text Box 982"/>
            <p:cNvSpPr txBox="1"/>
            <p:nvPr/>
          </p:nvSpPr>
          <p:spPr>
            <a:xfrm>
              <a:off x="3620135" y="3375025"/>
              <a:ext cx="1892300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 KELUAR</a:t>
              </a:r>
              <a:br>
                <a:rPr lang="en-US" sz="20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 yang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dikeluarkan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dikirimkan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kepada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instansi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lain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54" descr="C:\Users\yasir\AppData\Local\Microsoft\Windows\INetCache\Content.Word\Surat Keluar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610" y="2650490"/>
              <a:ext cx="640715" cy="6407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roup 60"/>
          <p:cNvGrpSpPr/>
          <p:nvPr/>
        </p:nvGrpSpPr>
        <p:grpSpPr>
          <a:xfrm>
            <a:off x="2664460" y="3263024"/>
            <a:ext cx="1910080" cy="1619725"/>
            <a:chOff x="2664460" y="3655914"/>
            <a:chExt cx="1910080" cy="1907540"/>
          </a:xfrm>
        </p:grpSpPr>
        <p:sp>
          <p:nvSpPr>
            <p:cNvPr id="58" name="Rectangle 57"/>
            <p:cNvSpPr/>
            <p:nvPr/>
          </p:nvSpPr>
          <p:spPr>
            <a:xfrm>
              <a:off x="2667000" y="3655914"/>
              <a:ext cx="1907540" cy="1907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2800" dirty="0"/>
            </a:p>
          </p:txBody>
        </p:sp>
        <p:sp>
          <p:nvSpPr>
            <p:cNvPr id="59" name="Text Box 981"/>
            <p:cNvSpPr txBox="1"/>
            <p:nvPr/>
          </p:nvSpPr>
          <p:spPr>
            <a:xfrm>
              <a:off x="2664460" y="4553169"/>
              <a:ext cx="1907540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KONSEP SURAT</a:t>
              </a:r>
              <a:br>
                <a:rPr lang="en-US" sz="2000" dirty="0">
                  <a:solidFill>
                    <a:srgbClr val="7F4D00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Rancangan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keluar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Picture 59" descr="D:\New folder\Penomoran Surat 3.pn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190" y="3845144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roup 64"/>
          <p:cNvGrpSpPr/>
          <p:nvPr/>
        </p:nvGrpSpPr>
        <p:grpSpPr>
          <a:xfrm>
            <a:off x="601662" y="3263024"/>
            <a:ext cx="1955165" cy="1619725"/>
            <a:chOff x="3594418" y="2475230"/>
            <a:chExt cx="1955165" cy="1907540"/>
          </a:xfrm>
        </p:grpSpPr>
        <p:sp>
          <p:nvSpPr>
            <p:cNvPr id="62" name="Rectangle 61"/>
            <p:cNvSpPr/>
            <p:nvPr/>
          </p:nvSpPr>
          <p:spPr>
            <a:xfrm>
              <a:off x="3637598" y="2475230"/>
              <a:ext cx="1907540" cy="1907540"/>
            </a:xfrm>
            <a:prstGeom prst="rect">
              <a:avLst/>
            </a:prstGeom>
            <a:solidFill>
              <a:srgbClr val="21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2800" dirty="0"/>
            </a:p>
          </p:txBody>
        </p:sp>
        <p:sp>
          <p:nvSpPr>
            <p:cNvPr id="63" name="Text Box 983"/>
            <p:cNvSpPr txBox="1"/>
            <p:nvPr/>
          </p:nvSpPr>
          <p:spPr>
            <a:xfrm>
              <a:off x="3594418" y="3394075"/>
              <a:ext cx="1955165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KORESPONDENSI</a:t>
              </a:r>
              <a:br>
                <a:rPr lang="en-US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Penyampaian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dari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satu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pihak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pihak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lain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63" descr="C:\Users\yasir\AppData\Local\Microsoft\Windows\INetCache\Content.Word\Korespondi 3.pn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393" y="2647315"/>
              <a:ext cx="640715" cy="6407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6718436" y="3263024"/>
            <a:ext cx="1917065" cy="1619725"/>
            <a:chOff x="3613467" y="2475230"/>
            <a:chExt cx="1917065" cy="1907540"/>
          </a:xfrm>
        </p:grpSpPr>
        <p:sp>
          <p:nvSpPr>
            <p:cNvPr id="66" name="Rectangle 65"/>
            <p:cNvSpPr/>
            <p:nvPr/>
          </p:nvSpPr>
          <p:spPr>
            <a:xfrm>
              <a:off x="3622992" y="2475230"/>
              <a:ext cx="1907540" cy="1907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985"/>
            <p:cNvSpPr txBox="1"/>
            <p:nvPr/>
          </p:nvSpPr>
          <p:spPr>
            <a:xfrm>
              <a:off x="3613467" y="3418205"/>
              <a:ext cx="1907540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ARSIP BEBAS</a:t>
              </a:r>
              <a:br>
                <a:rPr lang="en-US" sz="2000" dirty="0">
                  <a:solidFill>
                    <a:srgbClr val="7F4D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Pengarsipan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file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dokumen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kantor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8" name="Picture 67" descr="C:\Users\yasir\AppData\Local\Microsoft\Windows\INetCache\Content.Word\Arsip Bebas 5.pn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172" y="2743200"/>
              <a:ext cx="467995" cy="4679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roup 69"/>
          <p:cNvGrpSpPr/>
          <p:nvPr/>
        </p:nvGrpSpPr>
        <p:grpSpPr>
          <a:xfrm>
            <a:off x="4692968" y="3259132"/>
            <a:ext cx="1907540" cy="1619725"/>
            <a:chOff x="0" y="0"/>
            <a:chExt cx="1907540" cy="1907540"/>
          </a:xfrm>
        </p:grpSpPr>
        <p:sp>
          <p:nvSpPr>
            <p:cNvPr id="71" name="Rectangle 70"/>
            <p:cNvSpPr/>
            <p:nvPr/>
          </p:nvSpPr>
          <p:spPr>
            <a:xfrm>
              <a:off x="0" y="0"/>
              <a:ext cx="1907540" cy="1907540"/>
            </a:xfrm>
            <a:prstGeom prst="rect">
              <a:avLst/>
            </a:prstGeom>
            <a:solidFill>
              <a:srgbClr val="21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2800" dirty="0"/>
            </a:p>
          </p:txBody>
        </p:sp>
        <p:sp>
          <p:nvSpPr>
            <p:cNvPr id="72" name="Text Box 984"/>
            <p:cNvSpPr txBox="1"/>
            <p:nvPr/>
          </p:nvSpPr>
          <p:spPr>
            <a:xfrm>
              <a:off x="11875" y="914400"/>
              <a:ext cx="1892300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BANK SURAT</a:t>
              </a:r>
              <a:br>
                <a:rPr lang="en-US" sz="20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Kumpulan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dari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semua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</a:t>
              </a:r>
              <a:r>
                <a:rPr lang="en-US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3" name="Picture 72" descr="C:\Users\yasir\AppData\Local\Microsoft\Windows\INetCache\Content.Word\Bank Surat 4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42" y="237507"/>
              <a:ext cx="532765" cy="5327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roup 87"/>
          <p:cNvGrpSpPr/>
          <p:nvPr/>
        </p:nvGrpSpPr>
        <p:grpSpPr>
          <a:xfrm>
            <a:off x="634047" y="4984832"/>
            <a:ext cx="1910482" cy="1619726"/>
            <a:chOff x="3621723" y="2459990"/>
            <a:chExt cx="1910482" cy="1907540"/>
          </a:xfrm>
        </p:grpSpPr>
        <p:sp>
          <p:nvSpPr>
            <p:cNvPr id="85" name="Rectangle 84"/>
            <p:cNvSpPr/>
            <p:nvPr/>
          </p:nvSpPr>
          <p:spPr>
            <a:xfrm>
              <a:off x="3621723" y="2459990"/>
              <a:ext cx="1907540" cy="1907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2800"/>
            </a:p>
          </p:txBody>
        </p:sp>
        <p:sp>
          <p:nvSpPr>
            <p:cNvPr id="86" name="Text Box 986"/>
            <p:cNvSpPr txBox="1"/>
            <p:nvPr/>
          </p:nvSpPr>
          <p:spPr>
            <a:xfrm>
              <a:off x="3624665" y="3244383"/>
              <a:ext cx="1907540" cy="10553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SURAT INTERNAL</a:t>
              </a:r>
              <a:br>
                <a:rPr lang="en-US" sz="2000" dirty="0">
                  <a:solidFill>
                    <a:srgbClr val="7F4D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kebutuhan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untuh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pendistribusian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dilingkungan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internal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kantor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Picture 86" descr="C:\Users\yasir\AppData\Local\Microsoft\Windows\INetCache\Content.Word\Surat Internal.png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23" y="2520950"/>
              <a:ext cx="863600" cy="863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roup 91"/>
          <p:cNvGrpSpPr/>
          <p:nvPr/>
        </p:nvGrpSpPr>
        <p:grpSpPr>
          <a:xfrm>
            <a:off x="2667521" y="4972995"/>
            <a:ext cx="1924050" cy="1619726"/>
            <a:chOff x="3609975" y="2473643"/>
            <a:chExt cx="1924050" cy="1907540"/>
          </a:xfrm>
        </p:grpSpPr>
        <p:sp>
          <p:nvSpPr>
            <p:cNvPr id="89" name="Rectangle 88"/>
            <p:cNvSpPr/>
            <p:nvPr/>
          </p:nvSpPr>
          <p:spPr>
            <a:xfrm>
              <a:off x="3611245" y="2473643"/>
              <a:ext cx="1907540" cy="1907540"/>
            </a:xfrm>
            <a:prstGeom prst="rect">
              <a:avLst/>
            </a:prstGeom>
            <a:solidFill>
              <a:srgbClr val="2196F3"/>
            </a:solidFill>
            <a:ln>
              <a:solidFill>
                <a:srgbClr val="2196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2800"/>
            </a:p>
          </p:txBody>
        </p:sp>
        <p:sp>
          <p:nvSpPr>
            <p:cNvPr id="90" name="Text Box 37"/>
            <p:cNvSpPr txBox="1"/>
            <p:nvPr/>
          </p:nvSpPr>
          <p:spPr>
            <a:xfrm>
              <a:off x="3609975" y="3278415"/>
              <a:ext cx="1924050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PENOMORAN OTOMATIS</a:t>
              </a:r>
              <a:br>
                <a:rPr lang="en-US" sz="2000" dirty="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Pemberian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nomor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secara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otomatis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1" name="Picture 90" descr="C:\Users\yasir\AppData\Local\Microsoft\Windows\INetCache\Content.Word\Penomoran.png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290" y="2788603"/>
              <a:ext cx="640715" cy="6407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roup 95"/>
          <p:cNvGrpSpPr/>
          <p:nvPr/>
        </p:nvGrpSpPr>
        <p:grpSpPr>
          <a:xfrm>
            <a:off x="4683765" y="4978940"/>
            <a:ext cx="1913995" cy="1619726"/>
            <a:chOff x="3618230" y="2474913"/>
            <a:chExt cx="1913995" cy="1907540"/>
          </a:xfrm>
        </p:grpSpPr>
        <p:sp>
          <p:nvSpPr>
            <p:cNvPr id="93" name="Rectangle 92"/>
            <p:cNvSpPr/>
            <p:nvPr/>
          </p:nvSpPr>
          <p:spPr>
            <a:xfrm>
              <a:off x="3618230" y="2474913"/>
              <a:ext cx="1907540" cy="1907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 Box 34"/>
            <p:cNvSpPr txBox="1"/>
            <p:nvPr/>
          </p:nvSpPr>
          <p:spPr>
            <a:xfrm>
              <a:off x="3639925" y="3271446"/>
              <a:ext cx="1892300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HAK AKSES</a:t>
              </a:r>
              <a:br>
                <a:rPr lang="en-US" sz="20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Kemudahan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pengaturan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otoritas</a:t>
              </a:r>
              <a:r>
                <a:rPr lang="en-US" sz="1100" dirty="0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6666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pengguna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5" name="Picture 94" descr="C:\Users\yasir\AppData\Local\Microsoft\Windows\INetCache\Content.Word\Hak Akse.pn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105" y="285083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roup 96"/>
          <p:cNvGrpSpPr/>
          <p:nvPr/>
        </p:nvGrpSpPr>
        <p:grpSpPr>
          <a:xfrm>
            <a:off x="6736471" y="4979158"/>
            <a:ext cx="1918194" cy="1619558"/>
            <a:chOff x="0" y="0"/>
            <a:chExt cx="1918639" cy="1907540"/>
          </a:xfrm>
        </p:grpSpPr>
        <p:sp>
          <p:nvSpPr>
            <p:cNvPr id="98" name="Rectangle 97"/>
            <p:cNvSpPr/>
            <p:nvPr/>
          </p:nvSpPr>
          <p:spPr>
            <a:xfrm>
              <a:off x="0" y="0"/>
              <a:ext cx="1907540" cy="1907540"/>
            </a:xfrm>
            <a:prstGeom prst="rect">
              <a:avLst/>
            </a:prstGeom>
            <a:solidFill>
              <a:srgbClr val="2196F3"/>
            </a:solidFill>
            <a:ln>
              <a:solidFill>
                <a:srgbClr val="2196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 sz="2800"/>
            </a:p>
          </p:txBody>
        </p:sp>
        <p:sp>
          <p:nvSpPr>
            <p:cNvPr id="99" name="Text Box 19"/>
            <p:cNvSpPr txBox="1"/>
            <p:nvPr/>
          </p:nvSpPr>
          <p:spPr>
            <a:xfrm>
              <a:off x="11099" y="796452"/>
              <a:ext cx="1907540" cy="8928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1600" b="1" spc="1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PELAPORAN</a:t>
              </a:r>
              <a:br>
                <a:rPr lang="en-US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Sajian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akurat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data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rekapitulasi</a:t>
              </a:r>
              <a:r>
                <a:rPr lang="en-US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surat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0" name="Picture 99" descr="C:\Users\yasir\AppData\Local\Microsoft\Windows\INetCache\Content.Word\Pelaporan 7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70" y="39188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5334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ADD-ON SIPAS MOBILE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42675" y="1427360"/>
            <a:ext cx="8068021" cy="4569779"/>
          </a:xfrm>
        </p:spPr>
        <p:txBody>
          <a:bodyPr>
            <a:normAutofit/>
          </a:bodyPr>
          <a:lstStyle/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Menanggapi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disposisi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jauh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lebih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mudah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dengan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akses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melalui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smartphone Android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dengan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SIPAS Mobile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segala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aktifitas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persuratan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langsung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dikerjakan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dari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smartphone</a:t>
            </a:r>
          </a:p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122" y="3663133"/>
            <a:ext cx="2063065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600" b="1" spc="15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SIPAS MOBILE (ANDROID) </a:t>
            </a:r>
            <a:endParaRPr lang="en-ID" sz="1600" b="1" spc="150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6019" y="5620252"/>
            <a:ext cx="1989264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600" b="1" spc="15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DIRECT SCANNER </a:t>
            </a:r>
            <a:endParaRPr lang="en-ID" sz="1600" b="1" spc="150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7191" y="2606331"/>
            <a:ext cx="1907540" cy="19075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949"/>
          <p:cNvSpPr txBox="1"/>
          <p:nvPr/>
        </p:nvSpPr>
        <p:spPr>
          <a:xfrm>
            <a:off x="3677511" y="3492156"/>
            <a:ext cx="1892300" cy="9931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spc="15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100" b="1" spc="15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DISPOSISI MASUK</a:t>
            </a:r>
            <a:br>
              <a:rPr lang="en-US" sz="1400">
                <a:solidFill>
                  <a:srgbClr val="7F4D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Menanggapi dan menindaklanjuti disposisi yang diterima oleh pegawai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7756" y="2887636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01526" y="2606331"/>
            <a:ext cx="1907540" cy="190754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Text Box 60"/>
          <p:cNvSpPr txBox="1"/>
          <p:nvPr/>
        </p:nvSpPr>
        <p:spPr>
          <a:xfrm>
            <a:off x="5739626" y="3498506"/>
            <a:ext cx="1892300" cy="1007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1100" b="1" spc="15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RIWAYAT DISPOSISI</a:t>
            </a:r>
            <a:br>
              <a:rPr lang="en-US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Memantau tindakan hasil disposisi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3681" y="2893986"/>
            <a:ext cx="492760" cy="49276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1613448" y="2609516"/>
            <a:ext cx="1907540" cy="190754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951"/>
          <p:cNvSpPr txBox="1"/>
          <p:nvPr/>
        </p:nvSpPr>
        <p:spPr>
          <a:xfrm>
            <a:off x="1603923" y="3502326"/>
            <a:ext cx="1907540" cy="8928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spc="15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SURAT MASUK</a:t>
            </a:r>
            <a:br>
              <a:rPr lang="en-US" sz="14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Menanggapi</a:t>
            </a:r>
            <a:r>
              <a:rPr lang="en-US" sz="9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9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menindaklanjuti</a:t>
            </a:r>
            <a:r>
              <a:rPr lang="en-US" sz="9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9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9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lang="en-US" sz="9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9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748" y="2793666"/>
            <a:ext cx="640715" cy="6407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/>
          <p:cNvSpPr/>
          <p:nvPr/>
        </p:nvSpPr>
        <p:spPr>
          <a:xfrm>
            <a:off x="1601306" y="4656594"/>
            <a:ext cx="1907540" cy="19075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Text Box 963"/>
          <p:cNvSpPr txBox="1"/>
          <p:nvPr/>
        </p:nvSpPr>
        <p:spPr>
          <a:xfrm>
            <a:off x="1591781" y="5549404"/>
            <a:ext cx="1907540" cy="8928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1100" b="1" spc="15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KOREKSI SURAT</a:t>
            </a:r>
            <a:br>
              <a:rPr lang="en-US" sz="1400">
                <a:solidFill>
                  <a:srgbClr val="7F4D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d-ID" sz="90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Menanggapi dan menindaklanjuti surat keluar eksternal maupun internal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606" y="4838839"/>
            <a:ext cx="640715" cy="64071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/>
          <p:cNvSpPr/>
          <p:nvPr/>
        </p:nvSpPr>
        <p:spPr>
          <a:xfrm>
            <a:off x="3663089" y="4653409"/>
            <a:ext cx="1907540" cy="190754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" name="Text Box 962"/>
          <p:cNvSpPr txBox="1"/>
          <p:nvPr/>
        </p:nvSpPr>
        <p:spPr>
          <a:xfrm>
            <a:off x="3683409" y="5539234"/>
            <a:ext cx="1892300" cy="9931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spc="15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100" b="1" spc="15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AKSES MONITORING</a:t>
            </a:r>
            <a:br>
              <a:rPr lang="en-US" sz="140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9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ekretaris memantau surat-surat pimpinan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3654" y="4932809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/>
        </p:nvSpPr>
        <p:spPr>
          <a:xfrm>
            <a:off x="5720704" y="4636040"/>
            <a:ext cx="1907540" cy="19075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" name="Text Box 961"/>
          <p:cNvSpPr txBox="1"/>
          <p:nvPr/>
        </p:nvSpPr>
        <p:spPr>
          <a:xfrm>
            <a:off x="5758804" y="5528215"/>
            <a:ext cx="1892300" cy="1007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1100" b="1" spc="15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BERKAS DIUNDUH</a:t>
            </a:r>
            <a:br>
              <a:rPr lang="en-US" sz="1400">
                <a:solidFill>
                  <a:srgbClr val="7F4D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d-ID" sz="90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Menampilkan surat atau dokumen</a:t>
            </a:r>
            <a:r>
              <a:rPr lang="en-US" sz="90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meskipun tanpa ada jaringan internet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859" y="4933220"/>
            <a:ext cx="492760" cy="492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53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MITRA PENGGUNA SIPAS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28650" y="1344708"/>
            <a:ext cx="7886700" cy="4569779"/>
          </a:xfrm>
        </p:spPr>
        <p:txBody>
          <a:bodyPr>
            <a:normAutofit/>
          </a:bodyPr>
          <a:lstStyle/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Beberapa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mitra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kami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telah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mempercayakan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Aplikasi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SIPAS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untuk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kebutuhan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persuratan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mereka</a:t>
            </a: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6" name="Picture 25" descr="C:\Users\yasir\Pictures\mitra\Untitled-10-n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5" y="4952254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yasir\Pictures\mitra\Untitled-4-new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198634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yasir\Pictures\mitra\Untitled-13-new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5" y="2198634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yasir\Pictures\mitra\Untitled-5-new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80690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yasir\Pictures\mitra\Untitled-3-new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880690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yasir\Pictures\mitra\Untitled-6-new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5" y="2911170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:\Users\yasir\Pictures\mitra\Untitled-2-new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01383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C:\Users\yasir\Pictures\mitra\Untitled-7-new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3601383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yasir\Pictures\mitra\Untitled-9-new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5" y="3601383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yasir\Pictures\mitra\Untitled-1-new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309197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yasir\Pictures\mitra\Untitled-8-new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4309197"/>
            <a:ext cx="23774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yasir\Pictures\mitra\Untitled-11-new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5" y="4261407"/>
            <a:ext cx="237744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959"/>
          <p:cNvSpPr txBox="1"/>
          <p:nvPr/>
        </p:nvSpPr>
        <p:spPr>
          <a:xfrm>
            <a:off x="2495550" y="6323213"/>
            <a:ext cx="4038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b="1" spc="150" dirty="0">
                <a:solidFill>
                  <a:srgbClr val="62626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DAN MASIH BANYAK LAINNYA . . . .</a:t>
            </a:r>
            <a:endParaRPr lang="en-ID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D" sz="1100" dirty="0">
                <a:solidFill>
                  <a:srgbClr val="6262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47693"/>
            <a:ext cx="2377440" cy="594360"/>
          </a:xfrm>
          <a:prstGeom prst="rect">
            <a:avLst/>
          </a:prstGeom>
        </p:spPr>
      </p:pic>
      <p:pic>
        <p:nvPicPr>
          <p:cNvPr id="20" name="Picture 19" descr="C:\Users\yasir\AppData\Local\Microsoft\Windows\INetCache\Content.Word\PD-PAL-2.pn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65" y="4972429"/>
            <a:ext cx="251587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27" y="5010008"/>
            <a:ext cx="2377440" cy="594360"/>
          </a:xfrm>
          <a:prstGeom prst="rect">
            <a:avLst/>
          </a:prstGeom>
        </p:spPr>
      </p:pic>
      <p:pic>
        <p:nvPicPr>
          <p:cNvPr id="23" name="Picture 22" descr="C:\Users\yasir\AppData\Local\Microsoft\Windows\INetCache\Content.Word\bbksda p.png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" y="5680791"/>
            <a:ext cx="2357290" cy="5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73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KEBUTUHAN IMPLEMENTASI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28650" y="1450651"/>
            <a:ext cx="8028066" cy="4569779"/>
          </a:xfrm>
        </p:spPr>
        <p:txBody>
          <a:bodyPr>
            <a:normAutofit/>
          </a:bodyPr>
          <a:lstStyle/>
          <a:p>
            <a:pPr marL="3600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ID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Dibutuhkan</a:t>
            </a:r>
            <a:r>
              <a:rPr lang="en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bebrapa</a:t>
            </a:r>
            <a:r>
              <a:rPr lang="en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perangkat</a:t>
            </a:r>
            <a:r>
              <a:rPr lang="en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pendukung</a:t>
            </a:r>
            <a:r>
              <a:rPr lang="en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untuk</a:t>
            </a:r>
            <a:r>
              <a:rPr lang="en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membangun</a:t>
            </a:r>
            <a:r>
              <a:rPr lang="en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aplikasi</a:t>
            </a:r>
            <a:r>
              <a:rPr lang="en-ID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SIPAS </a:t>
            </a:r>
            <a:r>
              <a:rPr lang="en-ID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diantaranya</a:t>
            </a: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Content Placeholder 6"/>
          <p:cNvSpPr txBox="1"/>
          <p:nvPr/>
        </p:nvSpPr>
        <p:spPr>
          <a:xfrm>
            <a:off x="917254" y="2349594"/>
            <a:ext cx="4068250" cy="36708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SERVER 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digunakan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sebgai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tempat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implementasi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aplikasi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dijalankan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SpesifikasI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minimal (user &lt; 50) 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Intel Xeon Processor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8GB ECC DDR3-UDIMM 1333 MHz 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1TB SATA HDD 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Linux Ubuntu Server/Desktop min 14.04 </a:t>
            </a:r>
          </a:p>
        </p:txBody>
      </p:sp>
      <p:sp>
        <p:nvSpPr>
          <p:cNvPr id="20" name="Content Placeholder 6"/>
          <p:cNvSpPr txBox="1"/>
          <p:nvPr/>
        </p:nvSpPr>
        <p:spPr>
          <a:xfrm>
            <a:off x="5583175" y="4203390"/>
            <a:ext cx="3255821" cy="11452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id-ID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OPERATOR DAN ADF SCANNER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d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Dibutuhkan untuk melakukan entry / memasukkan dan mencatatat surat masuk dan keluar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ontent Placeholder 6"/>
          <p:cNvSpPr txBox="1"/>
          <p:nvPr/>
        </p:nvSpPr>
        <p:spPr>
          <a:xfrm>
            <a:off x="5583176" y="2331072"/>
            <a:ext cx="3073540" cy="18504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KONEKSI INTERNET</a:t>
            </a:r>
          </a:p>
          <a:p>
            <a:pPr algn="l">
              <a:lnSpc>
                <a:spcPct val="150000"/>
              </a:lnSpc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Kebutuhan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Koneksi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Internet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diperulukan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agar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aplikasi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diakses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secara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online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0" y="2329679"/>
            <a:ext cx="499844" cy="5212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07" y="2329679"/>
            <a:ext cx="499844" cy="5212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07" y="4217042"/>
            <a:ext cx="499844" cy="5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9615" y="0"/>
            <a:ext cx="9144000" cy="297917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7556" y="1318311"/>
            <a:ext cx="547148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TERIMAKASIH </a:t>
            </a:r>
            <a:r>
              <a:rPr kumimoji="0" lang="id-ID" sz="4400" b="1" i="0" u="none" strike="noStrike" kern="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anose="05000000000000000000" pitchFamily="2" charset="2"/>
              </a:rPr>
              <a:t></a:t>
            </a:r>
            <a:r>
              <a:rPr kumimoji="0" lang="id-ID" sz="4400" b="1" i="0" u="none" strike="noStrike" kern="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GB" sz="4400" b="1" i="0" u="none" strike="noStrike" kern="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7556" y="3486409"/>
            <a:ext cx="490418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informasi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lebih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lanjut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silahkan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hubungi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kami</a:t>
            </a:r>
          </a:p>
          <a:p>
            <a:r>
              <a:rPr lang="en-ID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PT. SEKAWAN MEDIA INFORMATIKA</a:t>
            </a:r>
          </a:p>
          <a:p>
            <a:endParaRPr lang="en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Jalan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Danau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Maninjau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Raya No 29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Sawojajar</a:t>
            </a:r>
            <a:endParaRPr lang="en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Malang,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Jawa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Timur</a:t>
            </a:r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Indonesia (65139)</a:t>
            </a:r>
          </a:p>
          <a:p>
            <a:endParaRPr lang="en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(0341) 302 1661</a:t>
            </a:r>
          </a:p>
          <a:p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600">
                <a:solidFill>
                  <a:schemeClr val="tx1">
                    <a:lumMod val="65000"/>
                    <a:lumOff val="35000"/>
                  </a:schemeClr>
                </a:solidFill>
              </a:rPr>
              <a:t>	0822 44444 302</a:t>
            </a:r>
            <a:endParaRPr lang="en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www.sekawanmedia.co.id </a:t>
            </a:r>
          </a:p>
          <a:p>
            <a:r>
              <a:rPr lang="en-ID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info@sekawanmedia.co.id</a:t>
            </a:r>
          </a:p>
          <a:p>
            <a:endParaRPr lang="en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8" name="Picture 47" descr="C:\Users\yasir\Desktop\barco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66" y="4188124"/>
            <a:ext cx="2922270" cy="219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D:\WORK\Yasir Work\Downloads\Business-avatars\mobil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79" y="5230808"/>
            <a:ext cx="155575" cy="23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C:\Users\yasir\Desktop\ph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75" y="5016335"/>
            <a:ext cx="20955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C:\Users\yasir\Desktop\website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231" y="5529952"/>
            <a:ext cx="1809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C:\Users\yasir\Desktop\em.pn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14" t="17826" r="22951" b="77361"/>
          <a:stretch/>
        </p:blipFill>
        <p:spPr bwMode="auto">
          <a:xfrm rot="10800000" flipV="1">
            <a:off x="933231" y="5772581"/>
            <a:ext cx="188595" cy="141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5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SEKILAS TENTANG SIPAS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4225011"/>
            <a:ext cx="8172450" cy="21717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SIPAS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adalah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aplikasi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digunakan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mempermudah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pengelolaan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masuk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keluar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disposisi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pencarian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arsip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fitur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lengkap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sangat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membantu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mempermudah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pengelolaan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Instansi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Perusahaan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ID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16032" r="20650" b="14734"/>
          <a:stretch/>
        </p:blipFill>
        <p:spPr>
          <a:xfrm>
            <a:off x="2603951" y="1390968"/>
            <a:ext cx="4221847" cy="28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6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KENAPA HARUS SIPAS?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28650" y="1607183"/>
            <a:ext cx="7886700" cy="456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000" dirty="0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2000" dirty="0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mengapa</a:t>
            </a:r>
            <a:r>
              <a:rPr lang="en-US" sz="2000" dirty="0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solidFill>
                  <a:srgbClr val="62626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SIPAS</a:t>
            </a:r>
          </a:p>
          <a:p>
            <a:pPr marL="0" indent="0">
              <a:buNone/>
            </a:pP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Pengarsipan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lebih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terstruktur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Proses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distribusi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surat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semakin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mudah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Pencarian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lebih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mudah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cepat</a:t>
            </a:r>
            <a:endParaRPr lang="en-ID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Lama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pegawai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terpantau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Menggurangi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penggunaan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kertas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(paperless)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Satu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aplikasi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semua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pengguna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Hemat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waktu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biaya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tenaga</a:t>
            </a:r>
            <a:r>
              <a:rPr lang="en-ID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ID" dirty="0"/>
          </a:p>
        </p:txBody>
      </p:sp>
      <p:grpSp>
        <p:nvGrpSpPr>
          <p:cNvPr id="26" name="Group 25"/>
          <p:cNvGrpSpPr/>
          <p:nvPr/>
        </p:nvGrpSpPr>
        <p:grpSpPr>
          <a:xfrm>
            <a:off x="5332175" y="3051966"/>
            <a:ext cx="3611032" cy="3806034"/>
            <a:chOff x="8676485" y="1885079"/>
            <a:chExt cx="2509751" cy="2645282"/>
          </a:xfrm>
        </p:grpSpPr>
        <p:grpSp>
          <p:nvGrpSpPr>
            <p:cNvPr id="27" name="Group 26"/>
            <p:cNvGrpSpPr/>
            <p:nvPr/>
          </p:nvGrpSpPr>
          <p:grpSpPr>
            <a:xfrm>
              <a:off x="10360833" y="1896055"/>
              <a:ext cx="825403" cy="2634306"/>
              <a:chOff x="6689395" y="3296992"/>
              <a:chExt cx="842015" cy="2658124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797627" y="4654488"/>
                <a:ext cx="607205" cy="1247429"/>
                <a:chOff x="6797627" y="4654488"/>
                <a:chExt cx="607205" cy="1247429"/>
              </a:xfrm>
              <a:solidFill>
                <a:srgbClr val="666666"/>
              </a:solidFill>
            </p:grpSpPr>
            <p:sp>
              <p:nvSpPr>
                <p:cNvPr id="89" name="Freeform 65"/>
                <p:cNvSpPr/>
                <p:nvPr/>
              </p:nvSpPr>
              <p:spPr bwMode="auto">
                <a:xfrm>
                  <a:off x="6797627" y="4654488"/>
                  <a:ext cx="289844" cy="1221746"/>
                </a:xfrm>
                <a:custGeom>
                  <a:avLst/>
                  <a:gdLst>
                    <a:gd name="T0" fmla="*/ 34 w 67"/>
                    <a:gd name="T1" fmla="*/ 281 h 281"/>
                    <a:gd name="T2" fmla="*/ 65 w 67"/>
                    <a:gd name="T3" fmla="*/ 281 h 281"/>
                    <a:gd name="T4" fmla="*/ 67 w 67"/>
                    <a:gd name="T5" fmla="*/ 0 h 281"/>
                    <a:gd name="T6" fmla="*/ 25 w 67"/>
                    <a:gd name="T7" fmla="*/ 0 h 281"/>
                    <a:gd name="T8" fmla="*/ 30 w 67"/>
                    <a:gd name="T9" fmla="*/ 172 h 281"/>
                    <a:gd name="T10" fmla="*/ 34 w 67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81">
                      <a:moveTo>
                        <a:pt x="34" y="281"/>
                      </a:moveTo>
                      <a:cubicBezTo>
                        <a:pt x="57" y="281"/>
                        <a:pt x="42" y="281"/>
                        <a:pt x="65" y="281"/>
                      </a:cubicBezTo>
                      <a:cubicBezTo>
                        <a:pt x="66" y="195"/>
                        <a:pt x="66" y="85"/>
                        <a:pt x="67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0" y="66"/>
                        <a:pt x="21" y="107"/>
                        <a:pt x="30" y="172"/>
                      </a:cubicBezTo>
                      <a:cubicBezTo>
                        <a:pt x="33" y="194"/>
                        <a:pt x="28" y="246"/>
                        <a:pt x="34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0" name="Freeform 66"/>
                <p:cNvSpPr/>
                <p:nvPr/>
              </p:nvSpPr>
              <p:spPr bwMode="auto">
                <a:xfrm>
                  <a:off x="7111319" y="4654488"/>
                  <a:ext cx="293513" cy="1212574"/>
                </a:xfrm>
                <a:custGeom>
                  <a:avLst/>
                  <a:gdLst>
                    <a:gd name="T0" fmla="*/ 31 w 68"/>
                    <a:gd name="T1" fmla="*/ 279 h 279"/>
                    <a:gd name="T2" fmla="*/ 2 w 68"/>
                    <a:gd name="T3" fmla="*/ 279 h 279"/>
                    <a:gd name="T4" fmla="*/ 0 w 68"/>
                    <a:gd name="T5" fmla="*/ 0 h 279"/>
                    <a:gd name="T6" fmla="*/ 43 w 68"/>
                    <a:gd name="T7" fmla="*/ 0 h 279"/>
                    <a:gd name="T8" fmla="*/ 37 w 68"/>
                    <a:gd name="T9" fmla="*/ 172 h 279"/>
                    <a:gd name="T10" fmla="*/ 31 w 68"/>
                    <a:gd name="T11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279">
                      <a:moveTo>
                        <a:pt x="31" y="279"/>
                      </a:moveTo>
                      <a:cubicBezTo>
                        <a:pt x="7" y="279"/>
                        <a:pt x="25" y="279"/>
                        <a:pt x="2" y="279"/>
                      </a:cubicBezTo>
                      <a:cubicBezTo>
                        <a:pt x="1" y="193"/>
                        <a:pt x="1" y="85"/>
                        <a:pt x="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8" y="66"/>
                        <a:pt x="46" y="107"/>
                        <a:pt x="37" y="172"/>
                      </a:cubicBezTo>
                      <a:cubicBezTo>
                        <a:pt x="34" y="194"/>
                        <a:pt x="37" y="244"/>
                        <a:pt x="31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1" name="Freeform 64"/>
                <p:cNvSpPr/>
                <p:nvPr/>
              </p:nvSpPr>
              <p:spPr bwMode="auto">
                <a:xfrm flipH="1">
                  <a:off x="7099395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2" name="Freeform 64"/>
                <p:cNvSpPr/>
                <p:nvPr/>
              </p:nvSpPr>
              <p:spPr bwMode="auto">
                <a:xfrm>
                  <a:off x="6944384" y="4654488"/>
                  <a:ext cx="157763" cy="1247429"/>
                </a:xfrm>
                <a:custGeom>
                  <a:avLst/>
                  <a:gdLst>
                    <a:gd name="T0" fmla="*/ 36 w 36"/>
                    <a:gd name="T1" fmla="*/ 0 h 287"/>
                    <a:gd name="T2" fmla="*/ 23 w 36"/>
                    <a:gd name="T3" fmla="*/ 0 h 287"/>
                    <a:gd name="T4" fmla="*/ 22 w 36"/>
                    <a:gd name="T5" fmla="*/ 0 h 287"/>
                    <a:gd name="T6" fmla="*/ 22 w 36"/>
                    <a:gd name="T7" fmla="*/ 0 h 287"/>
                    <a:gd name="T8" fmla="*/ 20 w 36"/>
                    <a:gd name="T9" fmla="*/ 0 h 287"/>
                    <a:gd name="T10" fmla="*/ 0 w 36"/>
                    <a:gd name="T11" fmla="*/ 0 h 287"/>
                    <a:gd name="T12" fmla="*/ 0 w 36"/>
                    <a:gd name="T13" fmla="*/ 35 h 287"/>
                    <a:gd name="T14" fmla="*/ 0 w 36"/>
                    <a:gd name="T15" fmla="*/ 37 h 287"/>
                    <a:gd name="T16" fmla="*/ 5 w 36"/>
                    <a:gd name="T17" fmla="*/ 285 h 287"/>
                    <a:gd name="T18" fmla="*/ 5 w 36"/>
                    <a:gd name="T19" fmla="*/ 287 h 287"/>
                    <a:gd name="T20" fmla="*/ 32 w 36"/>
                    <a:gd name="T21" fmla="*/ 287 h 287"/>
                    <a:gd name="T22" fmla="*/ 32 w 36"/>
                    <a:gd name="T23" fmla="*/ 285 h 287"/>
                    <a:gd name="T24" fmla="*/ 32 w 36"/>
                    <a:gd name="T25" fmla="*/ 167 h 287"/>
                    <a:gd name="T26" fmla="*/ 32 w 36"/>
                    <a:gd name="T27" fmla="*/ 166 h 287"/>
                    <a:gd name="T28" fmla="*/ 32 w 36"/>
                    <a:gd name="T29" fmla="*/ 60 h 287"/>
                    <a:gd name="T30" fmla="*/ 36 w 36"/>
                    <a:gd name="T31" fmla="*/ 54 h 287"/>
                    <a:gd name="T32" fmla="*/ 36 w 36"/>
                    <a:gd name="T33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87">
                      <a:moveTo>
                        <a:pt x="3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cubicBezTo>
                        <a:pt x="5" y="285"/>
                        <a:pt x="5" y="285"/>
                        <a:pt x="5" y="285"/>
                      </a:cubicBezTo>
                      <a:cubicBezTo>
                        <a:pt x="5" y="286"/>
                        <a:pt x="5" y="286"/>
                        <a:pt x="5" y="287"/>
                      </a:cubicBezTo>
                      <a:cubicBezTo>
                        <a:pt x="32" y="287"/>
                        <a:pt x="32" y="287"/>
                        <a:pt x="32" y="287"/>
                      </a:cubicBezTo>
                      <a:cubicBezTo>
                        <a:pt x="32" y="286"/>
                        <a:pt x="32" y="286"/>
                        <a:pt x="32" y="285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2" y="167"/>
                        <a:pt x="32" y="166"/>
                        <a:pt x="32" y="166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57"/>
                        <a:pt x="34" y="54"/>
                        <a:pt x="36" y="5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65" name="Freeform 67"/>
              <p:cNvSpPr/>
              <p:nvPr/>
            </p:nvSpPr>
            <p:spPr bwMode="auto">
              <a:xfrm>
                <a:off x="6918701" y="5828538"/>
                <a:ext cx="174274" cy="126578"/>
              </a:xfrm>
              <a:custGeom>
                <a:avLst/>
                <a:gdLst>
                  <a:gd name="T0" fmla="*/ 40 w 40"/>
                  <a:gd name="T1" fmla="*/ 19 h 29"/>
                  <a:gd name="T2" fmla="*/ 40 w 40"/>
                  <a:gd name="T3" fmla="*/ 23 h 29"/>
                  <a:gd name="T4" fmla="*/ 39 w 40"/>
                  <a:gd name="T5" fmla="*/ 29 h 29"/>
                  <a:gd name="T6" fmla="*/ 1 w 40"/>
                  <a:gd name="T7" fmla="*/ 29 h 29"/>
                  <a:gd name="T8" fmla="*/ 0 w 40"/>
                  <a:gd name="T9" fmla="*/ 23 h 29"/>
                  <a:gd name="T10" fmla="*/ 0 w 40"/>
                  <a:gd name="T11" fmla="*/ 19 h 29"/>
                  <a:gd name="T12" fmla="*/ 40 w 40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9">
                    <a:moveTo>
                      <a:pt x="40" y="19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5"/>
                      <a:pt x="40" y="27"/>
                      <a:pt x="39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40" y="2"/>
                      <a:pt x="40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68"/>
              <p:cNvSpPr/>
              <p:nvPr/>
            </p:nvSpPr>
            <p:spPr bwMode="auto">
              <a:xfrm>
                <a:off x="7102147" y="5828538"/>
                <a:ext cx="168770" cy="126578"/>
              </a:xfrm>
              <a:custGeom>
                <a:avLst/>
                <a:gdLst>
                  <a:gd name="T0" fmla="*/ 39 w 39"/>
                  <a:gd name="T1" fmla="*/ 19 h 29"/>
                  <a:gd name="T2" fmla="*/ 39 w 39"/>
                  <a:gd name="T3" fmla="*/ 23 h 29"/>
                  <a:gd name="T4" fmla="*/ 39 w 39"/>
                  <a:gd name="T5" fmla="*/ 29 h 29"/>
                  <a:gd name="T6" fmla="*/ 0 w 39"/>
                  <a:gd name="T7" fmla="*/ 29 h 29"/>
                  <a:gd name="T8" fmla="*/ 0 w 39"/>
                  <a:gd name="T9" fmla="*/ 23 h 29"/>
                  <a:gd name="T10" fmla="*/ 0 w 39"/>
                  <a:gd name="T11" fmla="*/ 19 h 29"/>
                  <a:gd name="T12" fmla="*/ 39 w 39"/>
                  <a:gd name="T1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9">
                    <a:moveTo>
                      <a:pt x="39" y="19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5"/>
                      <a:pt x="39" y="27"/>
                      <a:pt x="39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0" y="25"/>
                      <a:pt x="0" y="2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0"/>
                      <a:pt x="39" y="2"/>
                      <a:pt x="39" y="19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69"/>
              <p:cNvSpPr/>
              <p:nvPr/>
            </p:nvSpPr>
            <p:spPr bwMode="auto">
              <a:xfrm>
                <a:off x="6698567" y="4122496"/>
                <a:ext cx="254990" cy="427428"/>
              </a:xfrm>
              <a:custGeom>
                <a:avLst/>
                <a:gdLst>
                  <a:gd name="T0" fmla="*/ 57 w 59"/>
                  <a:gd name="T1" fmla="*/ 5 h 98"/>
                  <a:gd name="T2" fmla="*/ 56 w 59"/>
                  <a:gd name="T3" fmla="*/ 5 h 98"/>
                  <a:gd name="T4" fmla="*/ 54 w 59"/>
                  <a:gd name="T5" fmla="*/ 4 h 98"/>
                  <a:gd name="T6" fmla="*/ 54 w 59"/>
                  <a:gd name="T7" fmla="*/ 4 h 98"/>
                  <a:gd name="T8" fmla="*/ 40 w 59"/>
                  <a:gd name="T9" fmla="*/ 1 h 98"/>
                  <a:gd name="T10" fmla="*/ 30 w 59"/>
                  <a:gd name="T11" fmla="*/ 2 h 98"/>
                  <a:gd name="T12" fmla="*/ 22 w 59"/>
                  <a:gd name="T13" fmla="*/ 10 h 98"/>
                  <a:gd name="T14" fmla="*/ 17 w 59"/>
                  <a:gd name="T15" fmla="*/ 27 h 98"/>
                  <a:gd name="T16" fmla="*/ 17 w 59"/>
                  <a:gd name="T17" fmla="*/ 27 h 98"/>
                  <a:gd name="T18" fmla="*/ 2 w 59"/>
                  <a:gd name="T19" fmla="*/ 76 h 98"/>
                  <a:gd name="T20" fmla="*/ 14 w 59"/>
                  <a:gd name="T21" fmla="*/ 96 h 98"/>
                  <a:gd name="T22" fmla="*/ 14 w 59"/>
                  <a:gd name="T23" fmla="*/ 96 h 98"/>
                  <a:gd name="T24" fmla="*/ 35 w 59"/>
                  <a:gd name="T25" fmla="*/ 85 h 98"/>
                  <a:gd name="T26" fmla="*/ 59 w 59"/>
                  <a:gd name="T27" fmla="*/ 6 h 98"/>
                  <a:gd name="T28" fmla="*/ 57 w 59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8">
                    <a:moveTo>
                      <a:pt x="57" y="5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0"/>
                      <a:pt x="30" y="2"/>
                    </a:cubicBezTo>
                    <a:cubicBezTo>
                      <a:pt x="26" y="4"/>
                      <a:pt x="24" y="6"/>
                      <a:pt x="22" y="10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0" y="84"/>
                      <a:pt x="5" y="93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3" y="98"/>
                      <a:pt x="32" y="93"/>
                      <a:pt x="35" y="8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7" y="5"/>
                      <a:pt x="57" y="5"/>
                      <a:pt x="57" y="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70"/>
              <p:cNvSpPr/>
              <p:nvPr/>
            </p:nvSpPr>
            <p:spPr bwMode="auto">
              <a:xfrm>
                <a:off x="7096644" y="4045449"/>
                <a:ext cx="308188" cy="686086"/>
              </a:xfrm>
              <a:custGeom>
                <a:avLst/>
                <a:gdLst>
                  <a:gd name="T0" fmla="*/ 0 w 71"/>
                  <a:gd name="T1" fmla="*/ 157 h 158"/>
                  <a:gd name="T2" fmla="*/ 1 w 71"/>
                  <a:gd name="T3" fmla="*/ 158 h 158"/>
                  <a:gd name="T4" fmla="*/ 46 w 71"/>
                  <a:gd name="T5" fmla="*/ 139 h 158"/>
                  <a:gd name="T6" fmla="*/ 38 w 71"/>
                  <a:gd name="T7" fmla="*/ 102 h 158"/>
                  <a:gd name="T8" fmla="*/ 71 w 71"/>
                  <a:gd name="T9" fmla="*/ 25 h 158"/>
                  <a:gd name="T10" fmla="*/ 68 w 71"/>
                  <a:gd name="T11" fmla="*/ 21 h 158"/>
                  <a:gd name="T12" fmla="*/ 23 w 71"/>
                  <a:gd name="T13" fmla="*/ 0 h 158"/>
                  <a:gd name="T14" fmla="*/ 0 w 71"/>
                  <a:gd name="T15" fmla="*/ 0 h 158"/>
                  <a:gd name="T16" fmla="*/ 0 w 71"/>
                  <a:gd name="T17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8">
                    <a:moveTo>
                      <a:pt x="0" y="157"/>
                    </a:moveTo>
                    <a:cubicBezTo>
                      <a:pt x="1" y="158"/>
                      <a:pt x="1" y="158"/>
                      <a:pt x="1" y="158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9" y="86"/>
                      <a:pt x="58" y="50"/>
                      <a:pt x="71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0"/>
                      <a:pt x="0" y="0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71"/>
              <p:cNvSpPr/>
              <p:nvPr/>
            </p:nvSpPr>
            <p:spPr bwMode="auto">
              <a:xfrm>
                <a:off x="6810469" y="4045449"/>
                <a:ext cx="291679" cy="686086"/>
              </a:xfrm>
              <a:custGeom>
                <a:avLst/>
                <a:gdLst>
                  <a:gd name="T0" fmla="*/ 52 w 67"/>
                  <a:gd name="T1" fmla="*/ 0 h 158"/>
                  <a:gd name="T2" fmla="*/ 52 w 67"/>
                  <a:gd name="T3" fmla="*/ 0 h 158"/>
                  <a:gd name="T4" fmla="*/ 52 w 67"/>
                  <a:gd name="T5" fmla="*/ 0 h 158"/>
                  <a:gd name="T6" fmla="*/ 51 w 67"/>
                  <a:gd name="T7" fmla="*/ 0 h 158"/>
                  <a:gd name="T8" fmla="*/ 51 w 67"/>
                  <a:gd name="T9" fmla="*/ 0 h 158"/>
                  <a:gd name="T10" fmla="*/ 51 w 67"/>
                  <a:gd name="T11" fmla="*/ 0 h 158"/>
                  <a:gd name="T12" fmla="*/ 51 w 67"/>
                  <a:gd name="T13" fmla="*/ 0 h 158"/>
                  <a:gd name="T14" fmla="*/ 51 w 67"/>
                  <a:gd name="T15" fmla="*/ 0 h 158"/>
                  <a:gd name="T16" fmla="*/ 50 w 67"/>
                  <a:gd name="T17" fmla="*/ 0 h 158"/>
                  <a:gd name="T18" fmla="*/ 50 w 67"/>
                  <a:gd name="T19" fmla="*/ 0 h 158"/>
                  <a:gd name="T20" fmla="*/ 50 w 67"/>
                  <a:gd name="T21" fmla="*/ 0 h 158"/>
                  <a:gd name="T22" fmla="*/ 50 w 67"/>
                  <a:gd name="T23" fmla="*/ 0 h 158"/>
                  <a:gd name="T24" fmla="*/ 50 w 67"/>
                  <a:gd name="T25" fmla="*/ 0 h 158"/>
                  <a:gd name="T26" fmla="*/ 49 w 67"/>
                  <a:gd name="T27" fmla="*/ 0 h 158"/>
                  <a:gd name="T28" fmla="*/ 49 w 67"/>
                  <a:gd name="T29" fmla="*/ 0 h 158"/>
                  <a:gd name="T30" fmla="*/ 49 w 67"/>
                  <a:gd name="T31" fmla="*/ 0 h 158"/>
                  <a:gd name="T32" fmla="*/ 49 w 67"/>
                  <a:gd name="T33" fmla="*/ 0 h 158"/>
                  <a:gd name="T34" fmla="*/ 49 w 67"/>
                  <a:gd name="T35" fmla="*/ 0 h 158"/>
                  <a:gd name="T36" fmla="*/ 49 w 67"/>
                  <a:gd name="T37" fmla="*/ 0 h 158"/>
                  <a:gd name="T38" fmla="*/ 49 w 67"/>
                  <a:gd name="T39" fmla="*/ 0 h 158"/>
                  <a:gd name="T40" fmla="*/ 48 w 67"/>
                  <a:gd name="T41" fmla="*/ 0 h 158"/>
                  <a:gd name="T42" fmla="*/ 48 w 67"/>
                  <a:gd name="T43" fmla="*/ 0 h 158"/>
                  <a:gd name="T44" fmla="*/ 48 w 67"/>
                  <a:gd name="T45" fmla="*/ 0 h 158"/>
                  <a:gd name="T46" fmla="*/ 48 w 67"/>
                  <a:gd name="T47" fmla="*/ 0 h 158"/>
                  <a:gd name="T48" fmla="*/ 48 w 67"/>
                  <a:gd name="T49" fmla="*/ 0 h 158"/>
                  <a:gd name="T50" fmla="*/ 48 w 67"/>
                  <a:gd name="T51" fmla="*/ 0 h 158"/>
                  <a:gd name="T52" fmla="*/ 47 w 67"/>
                  <a:gd name="T53" fmla="*/ 0 h 158"/>
                  <a:gd name="T54" fmla="*/ 47 w 67"/>
                  <a:gd name="T55" fmla="*/ 0 h 158"/>
                  <a:gd name="T56" fmla="*/ 2 w 67"/>
                  <a:gd name="T57" fmla="*/ 21 h 158"/>
                  <a:gd name="T58" fmla="*/ 0 w 67"/>
                  <a:gd name="T59" fmla="*/ 24 h 158"/>
                  <a:gd name="T60" fmla="*/ 16 w 67"/>
                  <a:gd name="T61" fmla="*/ 64 h 158"/>
                  <a:gd name="T62" fmla="*/ 31 w 67"/>
                  <a:gd name="T63" fmla="*/ 104 h 158"/>
                  <a:gd name="T64" fmla="*/ 22 w 67"/>
                  <a:gd name="T65" fmla="*/ 139 h 158"/>
                  <a:gd name="T66" fmla="*/ 67 w 67"/>
                  <a:gd name="T67" fmla="*/ 158 h 158"/>
                  <a:gd name="T68" fmla="*/ 67 w 67"/>
                  <a:gd name="T69" fmla="*/ 157 h 158"/>
                  <a:gd name="T70" fmla="*/ 67 w 67"/>
                  <a:gd name="T71" fmla="*/ 0 h 158"/>
                  <a:gd name="T72" fmla="*/ 52 w 67"/>
                  <a:gd name="T7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158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38"/>
                      <a:pt x="11" y="51"/>
                      <a:pt x="16" y="64"/>
                    </a:cubicBezTo>
                    <a:cubicBezTo>
                      <a:pt x="20" y="74"/>
                      <a:pt x="34" y="94"/>
                      <a:pt x="31" y="104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2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72"/>
              <p:cNvSpPr/>
              <p:nvPr/>
            </p:nvSpPr>
            <p:spPr bwMode="auto">
              <a:xfrm>
                <a:off x="6689395" y="3296992"/>
                <a:ext cx="832842" cy="834677"/>
              </a:xfrm>
              <a:custGeom>
                <a:avLst/>
                <a:gdLst>
                  <a:gd name="T0" fmla="*/ 179 w 192"/>
                  <a:gd name="T1" fmla="*/ 91 h 192"/>
                  <a:gd name="T2" fmla="*/ 14 w 192"/>
                  <a:gd name="T3" fmla="*/ 92 h 192"/>
                  <a:gd name="T4" fmla="*/ 95 w 192"/>
                  <a:gd name="T5" fmla="*/ 0 h 192"/>
                  <a:gd name="T6" fmla="*/ 97 w 192"/>
                  <a:gd name="T7" fmla="*/ 0 h 192"/>
                  <a:gd name="T8" fmla="*/ 97 w 192"/>
                  <a:gd name="T9" fmla="*/ 0 h 192"/>
                  <a:gd name="T10" fmla="*/ 179 w 192"/>
                  <a:gd name="T11" fmla="*/ 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92">
                    <a:moveTo>
                      <a:pt x="179" y="91"/>
                    </a:moveTo>
                    <a:cubicBezTo>
                      <a:pt x="157" y="192"/>
                      <a:pt x="35" y="179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7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46" y="2"/>
                      <a:pt x="192" y="34"/>
                      <a:pt x="179" y="91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73"/>
              <p:cNvSpPr/>
              <p:nvPr/>
            </p:nvSpPr>
            <p:spPr bwMode="auto">
              <a:xfrm>
                <a:off x="6689395" y="3296992"/>
                <a:ext cx="420091" cy="643894"/>
              </a:xfrm>
              <a:custGeom>
                <a:avLst/>
                <a:gdLst>
                  <a:gd name="T0" fmla="*/ 53 w 97"/>
                  <a:gd name="T1" fmla="*/ 148 h 148"/>
                  <a:gd name="T2" fmla="*/ 14 w 97"/>
                  <a:gd name="T3" fmla="*/ 92 h 148"/>
                  <a:gd name="T4" fmla="*/ 95 w 97"/>
                  <a:gd name="T5" fmla="*/ 0 h 148"/>
                  <a:gd name="T6" fmla="*/ 97 w 97"/>
                  <a:gd name="T7" fmla="*/ 0 h 148"/>
                  <a:gd name="T8" fmla="*/ 97 w 97"/>
                  <a:gd name="T9" fmla="*/ 148 h 148"/>
                  <a:gd name="T10" fmla="*/ 53 w 97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8">
                    <a:moveTo>
                      <a:pt x="53" y="148"/>
                    </a:moveTo>
                    <a:cubicBezTo>
                      <a:pt x="35" y="136"/>
                      <a:pt x="20" y="117"/>
                      <a:pt x="14" y="92"/>
                    </a:cubicBezTo>
                    <a:cubicBezTo>
                      <a:pt x="0" y="33"/>
                      <a:pt x="44" y="0"/>
                      <a:pt x="95" y="0"/>
                    </a:cubicBezTo>
                    <a:cubicBezTo>
                      <a:pt x="96" y="0"/>
                      <a:pt x="96" y="0"/>
                      <a:pt x="97" y="0"/>
                    </a:cubicBezTo>
                    <a:cubicBezTo>
                      <a:pt x="97" y="148"/>
                      <a:pt x="97" y="148"/>
                      <a:pt x="97" y="148"/>
                    </a:cubicBezTo>
                    <a:lnTo>
                      <a:pt x="53" y="148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74"/>
              <p:cNvSpPr/>
              <p:nvPr/>
            </p:nvSpPr>
            <p:spPr bwMode="auto">
              <a:xfrm>
                <a:off x="6992079" y="3940885"/>
                <a:ext cx="221970" cy="339375"/>
              </a:xfrm>
              <a:custGeom>
                <a:avLst/>
                <a:gdLst>
                  <a:gd name="T0" fmla="*/ 60 w 121"/>
                  <a:gd name="T1" fmla="*/ 185 h 185"/>
                  <a:gd name="T2" fmla="*/ 0 w 121"/>
                  <a:gd name="T3" fmla="*/ 64 h 185"/>
                  <a:gd name="T4" fmla="*/ 26 w 121"/>
                  <a:gd name="T5" fmla="*/ 54 h 185"/>
                  <a:gd name="T6" fmla="*/ 12 w 121"/>
                  <a:gd name="T7" fmla="*/ 0 h 185"/>
                  <a:gd name="T8" fmla="*/ 107 w 121"/>
                  <a:gd name="T9" fmla="*/ 0 h 185"/>
                  <a:gd name="T10" fmla="*/ 97 w 121"/>
                  <a:gd name="T11" fmla="*/ 52 h 185"/>
                  <a:gd name="T12" fmla="*/ 121 w 121"/>
                  <a:gd name="T13" fmla="*/ 61 h 185"/>
                  <a:gd name="T14" fmla="*/ 60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0" y="185"/>
                    </a:moveTo>
                    <a:lnTo>
                      <a:pt x="0" y="64"/>
                    </a:lnTo>
                    <a:lnTo>
                      <a:pt x="26" y="54"/>
                    </a:lnTo>
                    <a:lnTo>
                      <a:pt x="12" y="0"/>
                    </a:lnTo>
                    <a:lnTo>
                      <a:pt x="107" y="0"/>
                    </a:lnTo>
                    <a:lnTo>
                      <a:pt x="97" y="52"/>
                    </a:lnTo>
                    <a:lnTo>
                      <a:pt x="121" y="61"/>
                    </a:lnTo>
                    <a:lnTo>
                      <a:pt x="60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75"/>
              <p:cNvSpPr/>
              <p:nvPr/>
            </p:nvSpPr>
            <p:spPr bwMode="auto">
              <a:xfrm>
                <a:off x="6992079" y="3935382"/>
                <a:ext cx="225638" cy="183445"/>
              </a:xfrm>
              <a:custGeom>
                <a:avLst/>
                <a:gdLst>
                  <a:gd name="T0" fmla="*/ 0 w 52"/>
                  <a:gd name="T1" fmla="*/ 28 h 42"/>
                  <a:gd name="T2" fmla="*/ 8 w 52"/>
                  <a:gd name="T3" fmla="*/ 22 h 42"/>
                  <a:gd name="T4" fmla="*/ 5 w 52"/>
                  <a:gd name="T5" fmla="*/ 0 h 42"/>
                  <a:gd name="T6" fmla="*/ 47 w 52"/>
                  <a:gd name="T7" fmla="*/ 1 h 42"/>
                  <a:gd name="T8" fmla="*/ 44 w 52"/>
                  <a:gd name="T9" fmla="*/ 22 h 42"/>
                  <a:gd name="T10" fmla="*/ 52 w 52"/>
                  <a:gd name="T11" fmla="*/ 27 h 42"/>
                  <a:gd name="T12" fmla="*/ 26 w 52"/>
                  <a:gd name="T13" fmla="*/ 42 h 42"/>
                  <a:gd name="T14" fmla="*/ 0 w 52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7" y="36"/>
                      <a:pt x="37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76"/>
              <p:cNvSpPr/>
              <p:nvPr/>
            </p:nvSpPr>
            <p:spPr bwMode="auto">
              <a:xfrm>
                <a:off x="6992079" y="3935382"/>
                <a:ext cx="117405" cy="183445"/>
              </a:xfrm>
              <a:custGeom>
                <a:avLst/>
                <a:gdLst>
                  <a:gd name="T0" fmla="*/ 0 w 27"/>
                  <a:gd name="T1" fmla="*/ 28 h 42"/>
                  <a:gd name="T2" fmla="*/ 8 w 27"/>
                  <a:gd name="T3" fmla="*/ 22 h 42"/>
                  <a:gd name="T4" fmla="*/ 5 w 27"/>
                  <a:gd name="T5" fmla="*/ 0 h 42"/>
                  <a:gd name="T6" fmla="*/ 27 w 27"/>
                  <a:gd name="T7" fmla="*/ 1 h 42"/>
                  <a:gd name="T8" fmla="*/ 27 w 27"/>
                  <a:gd name="T9" fmla="*/ 42 h 42"/>
                  <a:gd name="T10" fmla="*/ 26 w 27"/>
                  <a:gd name="T11" fmla="*/ 42 h 42"/>
                  <a:gd name="T12" fmla="*/ 0 w 27"/>
                  <a:gd name="T1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15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77"/>
              <p:cNvSpPr/>
              <p:nvPr/>
            </p:nvSpPr>
            <p:spPr bwMode="auto">
              <a:xfrm>
                <a:off x="7014093" y="3935382"/>
                <a:ext cx="183445" cy="117405"/>
              </a:xfrm>
              <a:custGeom>
                <a:avLst/>
                <a:gdLst>
                  <a:gd name="T0" fmla="*/ 3 w 42"/>
                  <a:gd name="T1" fmla="*/ 22 h 27"/>
                  <a:gd name="T2" fmla="*/ 3 w 42"/>
                  <a:gd name="T3" fmla="*/ 22 h 27"/>
                  <a:gd name="T4" fmla="*/ 0 w 42"/>
                  <a:gd name="T5" fmla="*/ 0 h 27"/>
                  <a:gd name="T6" fmla="*/ 42 w 42"/>
                  <a:gd name="T7" fmla="*/ 1 h 27"/>
                  <a:gd name="T8" fmla="*/ 39 w 42"/>
                  <a:gd name="T9" fmla="*/ 22 h 27"/>
                  <a:gd name="T10" fmla="*/ 40 w 42"/>
                  <a:gd name="T11" fmla="*/ 23 h 27"/>
                  <a:gd name="T12" fmla="*/ 3 w 42"/>
                  <a:gd name="T1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7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28" y="27"/>
                      <a:pt x="15" y="26"/>
                      <a:pt x="3" y="2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78"/>
              <p:cNvSpPr/>
              <p:nvPr/>
            </p:nvSpPr>
            <p:spPr bwMode="auto">
              <a:xfrm>
                <a:off x="7014093" y="3935382"/>
                <a:ext cx="95392" cy="113736"/>
              </a:xfrm>
              <a:custGeom>
                <a:avLst/>
                <a:gdLst>
                  <a:gd name="T0" fmla="*/ 3 w 22"/>
                  <a:gd name="T1" fmla="*/ 22 h 26"/>
                  <a:gd name="T2" fmla="*/ 3 w 22"/>
                  <a:gd name="T3" fmla="*/ 22 h 26"/>
                  <a:gd name="T4" fmla="*/ 0 w 22"/>
                  <a:gd name="T5" fmla="*/ 0 h 26"/>
                  <a:gd name="T6" fmla="*/ 22 w 22"/>
                  <a:gd name="T7" fmla="*/ 1 h 26"/>
                  <a:gd name="T8" fmla="*/ 22 w 22"/>
                  <a:gd name="T9" fmla="*/ 25 h 26"/>
                  <a:gd name="T10" fmla="*/ 3 w 22"/>
                  <a:gd name="T1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6" y="26"/>
                      <a:pt x="9" y="24"/>
                      <a:pt x="3" y="2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80"/>
              <p:cNvSpPr/>
              <p:nvPr/>
            </p:nvSpPr>
            <p:spPr bwMode="auto">
              <a:xfrm>
                <a:off x="6797627" y="4232563"/>
                <a:ext cx="425593" cy="491634"/>
              </a:xfrm>
              <a:custGeom>
                <a:avLst/>
                <a:gdLst>
                  <a:gd name="T0" fmla="*/ 80 w 232"/>
                  <a:gd name="T1" fmla="*/ 0 h 268"/>
                  <a:gd name="T2" fmla="*/ 232 w 232"/>
                  <a:gd name="T3" fmla="*/ 49 h 268"/>
                  <a:gd name="T4" fmla="*/ 154 w 232"/>
                  <a:gd name="T5" fmla="*/ 268 h 268"/>
                  <a:gd name="T6" fmla="*/ 0 w 232"/>
                  <a:gd name="T7" fmla="*/ 218 h 268"/>
                  <a:gd name="T8" fmla="*/ 80 w 23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8">
                    <a:moveTo>
                      <a:pt x="80" y="0"/>
                    </a:moveTo>
                    <a:lnTo>
                      <a:pt x="232" y="49"/>
                    </a:lnTo>
                    <a:lnTo>
                      <a:pt x="154" y="268"/>
                    </a:lnTo>
                    <a:lnTo>
                      <a:pt x="0" y="21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81"/>
              <p:cNvSpPr/>
              <p:nvPr/>
            </p:nvSpPr>
            <p:spPr bwMode="auto">
              <a:xfrm>
                <a:off x="6788456" y="4214219"/>
                <a:ext cx="425593" cy="495303"/>
              </a:xfrm>
              <a:custGeom>
                <a:avLst/>
                <a:gdLst>
                  <a:gd name="T0" fmla="*/ 78 w 232"/>
                  <a:gd name="T1" fmla="*/ 0 h 270"/>
                  <a:gd name="T2" fmla="*/ 232 w 232"/>
                  <a:gd name="T3" fmla="*/ 52 h 270"/>
                  <a:gd name="T4" fmla="*/ 154 w 232"/>
                  <a:gd name="T5" fmla="*/ 270 h 270"/>
                  <a:gd name="T6" fmla="*/ 0 w 232"/>
                  <a:gd name="T7" fmla="*/ 218 h 270"/>
                  <a:gd name="T8" fmla="*/ 78 w 232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70">
                    <a:moveTo>
                      <a:pt x="78" y="0"/>
                    </a:moveTo>
                    <a:lnTo>
                      <a:pt x="232" y="52"/>
                    </a:lnTo>
                    <a:lnTo>
                      <a:pt x="154" y="270"/>
                    </a:lnTo>
                    <a:lnTo>
                      <a:pt x="0" y="21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82"/>
              <p:cNvSpPr/>
              <p:nvPr/>
            </p:nvSpPr>
            <p:spPr bwMode="auto">
              <a:xfrm>
                <a:off x="6905861" y="4271086"/>
                <a:ext cx="308188" cy="438435"/>
              </a:xfrm>
              <a:custGeom>
                <a:avLst/>
                <a:gdLst>
                  <a:gd name="T0" fmla="*/ 107 w 168"/>
                  <a:gd name="T1" fmla="*/ 0 h 239"/>
                  <a:gd name="T2" fmla="*/ 168 w 168"/>
                  <a:gd name="T3" fmla="*/ 21 h 239"/>
                  <a:gd name="T4" fmla="*/ 90 w 168"/>
                  <a:gd name="T5" fmla="*/ 239 h 239"/>
                  <a:gd name="T6" fmla="*/ 0 w 168"/>
                  <a:gd name="T7" fmla="*/ 209 h 239"/>
                  <a:gd name="T8" fmla="*/ 107 w 168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9">
                    <a:moveTo>
                      <a:pt x="107" y="0"/>
                    </a:moveTo>
                    <a:lnTo>
                      <a:pt x="168" y="21"/>
                    </a:lnTo>
                    <a:lnTo>
                      <a:pt x="90" y="239"/>
                    </a:lnTo>
                    <a:lnTo>
                      <a:pt x="0" y="20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0" name="Freeform 83"/>
              <p:cNvSpPr/>
              <p:nvPr/>
            </p:nvSpPr>
            <p:spPr bwMode="auto">
              <a:xfrm>
                <a:off x="6828814" y="3465762"/>
                <a:ext cx="554005" cy="665907"/>
              </a:xfrm>
              <a:custGeom>
                <a:avLst/>
                <a:gdLst>
                  <a:gd name="T0" fmla="*/ 64 w 128"/>
                  <a:gd name="T1" fmla="*/ 0 h 153"/>
                  <a:gd name="T2" fmla="*/ 68 w 128"/>
                  <a:gd name="T3" fmla="*/ 0 h 153"/>
                  <a:gd name="T4" fmla="*/ 111 w 128"/>
                  <a:gd name="T5" fmla="*/ 0 h 153"/>
                  <a:gd name="T6" fmla="*/ 114 w 128"/>
                  <a:gd name="T7" fmla="*/ 15 h 153"/>
                  <a:gd name="T8" fmla="*/ 127 w 128"/>
                  <a:gd name="T9" fmla="*/ 30 h 153"/>
                  <a:gd name="T10" fmla="*/ 127 w 128"/>
                  <a:gd name="T11" fmla="*/ 65 h 153"/>
                  <a:gd name="T12" fmla="*/ 1 w 128"/>
                  <a:gd name="T13" fmla="*/ 64 h 153"/>
                  <a:gd name="T14" fmla="*/ 1 w 128"/>
                  <a:gd name="T15" fmla="*/ 14 h 153"/>
                  <a:gd name="T16" fmla="*/ 11 w 128"/>
                  <a:gd name="T17" fmla="*/ 0 h 153"/>
                  <a:gd name="T18" fmla="*/ 60 w 128"/>
                  <a:gd name="T19" fmla="*/ 0 h 153"/>
                  <a:gd name="T20" fmla="*/ 64 w 128"/>
                  <a:gd name="T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53">
                    <a:moveTo>
                      <a:pt x="64" y="0"/>
                    </a:moveTo>
                    <a:cubicBezTo>
                      <a:pt x="65" y="0"/>
                      <a:pt x="67" y="0"/>
                      <a:pt x="6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42"/>
                      <a:pt x="128" y="54"/>
                      <a:pt x="127" y="65"/>
                    </a:cubicBezTo>
                    <a:cubicBezTo>
                      <a:pt x="121" y="153"/>
                      <a:pt x="9" y="152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84"/>
              <p:cNvSpPr/>
              <p:nvPr/>
            </p:nvSpPr>
            <p:spPr bwMode="auto">
              <a:xfrm>
                <a:off x="6828814" y="3465762"/>
                <a:ext cx="280672" cy="570516"/>
              </a:xfrm>
              <a:custGeom>
                <a:avLst/>
                <a:gdLst>
                  <a:gd name="T0" fmla="*/ 64 w 65"/>
                  <a:gd name="T1" fmla="*/ 0 h 131"/>
                  <a:gd name="T2" fmla="*/ 65 w 65"/>
                  <a:gd name="T3" fmla="*/ 0 h 131"/>
                  <a:gd name="T4" fmla="*/ 65 w 65"/>
                  <a:gd name="T5" fmla="*/ 130 h 131"/>
                  <a:gd name="T6" fmla="*/ 1 w 65"/>
                  <a:gd name="T7" fmla="*/ 64 h 131"/>
                  <a:gd name="T8" fmla="*/ 1 w 65"/>
                  <a:gd name="T9" fmla="*/ 14 h 131"/>
                  <a:gd name="T10" fmla="*/ 11 w 65"/>
                  <a:gd name="T11" fmla="*/ 0 h 131"/>
                  <a:gd name="T12" fmla="*/ 60 w 65"/>
                  <a:gd name="T13" fmla="*/ 0 h 131"/>
                  <a:gd name="T14" fmla="*/ 64 w 65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31">
                    <a:moveTo>
                      <a:pt x="64" y="0"/>
                    </a:moveTo>
                    <a:cubicBezTo>
                      <a:pt x="64" y="0"/>
                      <a:pt x="65" y="0"/>
                      <a:pt x="65" y="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35" y="131"/>
                      <a:pt x="5" y="108"/>
                      <a:pt x="1" y="64"/>
                    </a:cubicBezTo>
                    <a:cubicBezTo>
                      <a:pt x="0" y="48"/>
                      <a:pt x="1" y="31"/>
                      <a:pt x="1" y="1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3" y="0"/>
                      <a:pt x="64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2" name="Freeform 85"/>
              <p:cNvSpPr/>
              <p:nvPr/>
            </p:nvSpPr>
            <p:spPr bwMode="auto">
              <a:xfrm>
                <a:off x="6731587" y="3408893"/>
                <a:ext cx="698928" cy="313692"/>
              </a:xfrm>
              <a:custGeom>
                <a:avLst/>
                <a:gdLst>
                  <a:gd name="T0" fmla="*/ 161 w 161"/>
                  <a:gd name="T1" fmla="*/ 56 h 72"/>
                  <a:gd name="T2" fmla="*/ 87 w 161"/>
                  <a:gd name="T3" fmla="*/ 40 h 72"/>
                  <a:gd name="T4" fmla="*/ 87 w 161"/>
                  <a:gd name="T5" fmla="*/ 40 h 72"/>
                  <a:gd name="T6" fmla="*/ 87 w 161"/>
                  <a:gd name="T7" fmla="*/ 40 h 72"/>
                  <a:gd name="T8" fmla="*/ 87 w 161"/>
                  <a:gd name="T9" fmla="*/ 40 h 72"/>
                  <a:gd name="T10" fmla="*/ 87 w 161"/>
                  <a:gd name="T11" fmla="*/ 40 h 72"/>
                  <a:gd name="T12" fmla="*/ 87 w 161"/>
                  <a:gd name="T13" fmla="*/ 40 h 72"/>
                  <a:gd name="T14" fmla="*/ 87 w 161"/>
                  <a:gd name="T15" fmla="*/ 40 h 72"/>
                  <a:gd name="T16" fmla="*/ 87 w 161"/>
                  <a:gd name="T17" fmla="*/ 40 h 72"/>
                  <a:gd name="T18" fmla="*/ 87 w 161"/>
                  <a:gd name="T19" fmla="*/ 40 h 72"/>
                  <a:gd name="T20" fmla="*/ 87 w 161"/>
                  <a:gd name="T21" fmla="*/ 40 h 72"/>
                  <a:gd name="T22" fmla="*/ 87 w 161"/>
                  <a:gd name="T23" fmla="*/ 40 h 72"/>
                  <a:gd name="T24" fmla="*/ 87 w 161"/>
                  <a:gd name="T25" fmla="*/ 40 h 72"/>
                  <a:gd name="T26" fmla="*/ 87 w 161"/>
                  <a:gd name="T27" fmla="*/ 40 h 72"/>
                  <a:gd name="T28" fmla="*/ 87 w 161"/>
                  <a:gd name="T29" fmla="*/ 39 h 72"/>
                  <a:gd name="T30" fmla="*/ 87 w 161"/>
                  <a:gd name="T31" fmla="*/ 39 h 72"/>
                  <a:gd name="T32" fmla="*/ 87 w 161"/>
                  <a:gd name="T33" fmla="*/ 39 h 72"/>
                  <a:gd name="T34" fmla="*/ 87 w 161"/>
                  <a:gd name="T35" fmla="*/ 39 h 72"/>
                  <a:gd name="T36" fmla="*/ 87 w 161"/>
                  <a:gd name="T37" fmla="*/ 39 h 72"/>
                  <a:gd name="T38" fmla="*/ 87 w 161"/>
                  <a:gd name="T39" fmla="*/ 40 h 72"/>
                  <a:gd name="T40" fmla="*/ 87 w 161"/>
                  <a:gd name="T41" fmla="*/ 40 h 72"/>
                  <a:gd name="T42" fmla="*/ 86 w 161"/>
                  <a:gd name="T43" fmla="*/ 41 h 72"/>
                  <a:gd name="T44" fmla="*/ 86 w 161"/>
                  <a:gd name="T45" fmla="*/ 41 h 72"/>
                  <a:gd name="T46" fmla="*/ 86 w 161"/>
                  <a:gd name="T47" fmla="*/ 42 h 72"/>
                  <a:gd name="T48" fmla="*/ 86 w 161"/>
                  <a:gd name="T49" fmla="*/ 42 h 72"/>
                  <a:gd name="T50" fmla="*/ 86 w 161"/>
                  <a:gd name="T51" fmla="*/ 42 h 72"/>
                  <a:gd name="T52" fmla="*/ 20 w 161"/>
                  <a:gd name="T53" fmla="*/ 69 h 72"/>
                  <a:gd name="T54" fmla="*/ 19 w 161"/>
                  <a:gd name="T55" fmla="*/ 19 h 72"/>
                  <a:gd name="T56" fmla="*/ 87 w 161"/>
                  <a:gd name="T57" fmla="*/ 0 h 72"/>
                  <a:gd name="T58" fmla="*/ 88 w 161"/>
                  <a:gd name="T59" fmla="*/ 0 h 72"/>
                  <a:gd name="T60" fmla="*/ 112 w 161"/>
                  <a:gd name="T61" fmla="*/ 0 h 72"/>
                  <a:gd name="T62" fmla="*/ 158 w 161"/>
                  <a:gd name="T63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72">
                    <a:moveTo>
                      <a:pt x="158" y="40"/>
                    </a:moveTo>
                    <a:cubicBezTo>
                      <a:pt x="161" y="56"/>
                      <a:pt x="161" y="56"/>
                      <a:pt x="161" y="56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98" y="72"/>
                      <a:pt x="90" y="51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9"/>
                      <a:pt x="87" y="39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40" y="0"/>
                      <a:pt x="158" y="17"/>
                      <a:pt x="158" y="39"/>
                    </a:cubicBezTo>
                    <a:cubicBezTo>
                      <a:pt x="158" y="40"/>
                      <a:pt x="158" y="40"/>
                      <a:pt x="158" y="4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86"/>
              <p:cNvSpPr/>
              <p:nvPr/>
            </p:nvSpPr>
            <p:spPr bwMode="auto">
              <a:xfrm>
                <a:off x="6731587" y="3408893"/>
                <a:ext cx="377898" cy="310023"/>
              </a:xfrm>
              <a:custGeom>
                <a:avLst/>
                <a:gdLst>
                  <a:gd name="T0" fmla="*/ 87 w 87"/>
                  <a:gd name="T1" fmla="*/ 39 h 71"/>
                  <a:gd name="T2" fmla="*/ 87 w 87"/>
                  <a:gd name="T3" fmla="*/ 40 h 71"/>
                  <a:gd name="T4" fmla="*/ 87 w 87"/>
                  <a:gd name="T5" fmla="*/ 40 h 71"/>
                  <a:gd name="T6" fmla="*/ 87 w 87"/>
                  <a:gd name="T7" fmla="*/ 40 h 71"/>
                  <a:gd name="T8" fmla="*/ 87 w 87"/>
                  <a:gd name="T9" fmla="*/ 41 h 71"/>
                  <a:gd name="T10" fmla="*/ 86 w 87"/>
                  <a:gd name="T11" fmla="*/ 41 h 71"/>
                  <a:gd name="T12" fmla="*/ 86 w 87"/>
                  <a:gd name="T13" fmla="*/ 41 h 71"/>
                  <a:gd name="T14" fmla="*/ 86 w 87"/>
                  <a:gd name="T15" fmla="*/ 41 h 71"/>
                  <a:gd name="T16" fmla="*/ 86 w 87"/>
                  <a:gd name="T17" fmla="*/ 41 h 71"/>
                  <a:gd name="T18" fmla="*/ 86 w 87"/>
                  <a:gd name="T19" fmla="*/ 42 h 71"/>
                  <a:gd name="T20" fmla="*/ 86 w 87"/>
                  <a:gd name="T21" fmla="*/ 42 h 71"/>
                  <a:gd name="T22" fmla="*/ 86 w 87"/>
                  <a:gd name="T23" fmla="*/ 42 h 71"/>
                  <a:gd name="T24" fmla="*/ 86 w 87"/>
                  <a:gd name="T25" fmla="*/ 42 h 71"/>
                  <a:gd name="T26" fmla="*/ 86 w 87"/>
                  <a:gd name="T27" fmla="*/ 42 h 71"/>
                  <a:gd name="T28" fmla="*/ 86 w 87"/>
                  <a:gd name="T29" fmla="*/ 42 h 71"/>
                  <a:gd name="T30" fmla="*/ 20 w 87"/>
                  <a:gd name="T31" fmla="*/ 69 h 71"/>
                  <a:gd name="T32" fmla="*/ 6 w 87"/>
                  <a:gd name="T33" fmla="*/ 40 h 71"/>
                  <a:gd name="T34" fmla="*/ 19 w 87"/>
                  <a:gd name="T35" fmla="*/ 19 h 71"/>
                  <a:gd name="T36" fmla="*/ 40 w 87"/>
                  <a:gd name="T37" fmla="*/ 0 h 71"/>
                  <a:gd name="T38" fmla="*/ 87 w 87"/>
                  <a:gd name="T39" fmla="*/ 0 h 71"/>
                  <a:gd name="T40" fmla="*/ 87 w 87"/>
                  <a:gd name="T41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1">
                    <a:moveTo>
                      <a:pt x="87" y="39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40"/>
                      <a:pt x="87" y="41"/>
                      <a:pt x="87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9" y="66"/>
                      <a:pt x="47" y="71"/>
                      <a:pt x="20" y="69"/>
                    </a:cubicBezTo>
                    <a:cubicBezTo>
                      <a:pt x="25" y="55"/>
                      <a:pt x="0" y="50"/>
                      <a:pt x="6" y="4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6" y="32"/>
                      <a:pt x="24" y="0"/>
                      <a:pt x="40" y="0"/>
                    </a:cubicBezTo>
                    <a:cubicBezTo>
                      <a:pt x="87" y="0"/>
                      <a:pt x="87" y="0"/>
                      <a:pt x="87" y="0"/>
                    </a:cubicBezTo>
                    <a:lnTo>
                      <a:pt x="87" y="39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4" name="Freeform 87"/>
              <p:cNvSpPr/>
              <p:nvPr/>
            </p:nvSpPr>
            <p:spPr bwMode="auto">
              <a:xfrm>
                <a:off x="7258076" y="4122496"/>
                <a:ext cx="260492" cy="427428"/>
              </a:xfrm>
              <a:custGeom>
                <a:avLst/>
                <a:gdLst>
                  <a:gd name="T0" fmla="*/ 2 w 60"/>
                  <a:gd name="T1" fmla="*/ 5 h 98"/>
                  <a:gd name="T2" fmla="*/ 3 w 60"/>
                  <a:gd name="T3" fmla="*/ 5 h 98"/>
                  <a:gd name="T4" fmla="*/ 5 w 60"/>
                  <a:gd name="T5" fmla="*/ 4 h 98"/>
                  <a:gd name="T6" fmla="*/ 5 w 60"/>
                  <a:gd name="T7" fmla="*/ 4 h 98"/>
                  <a:gd name="T8" fmla="*/ 19 w 60"/>
                  <a:gd name="T9" fmla="*/ 1 h 98"/>
                  <a:gd name="T10" fmla="*/ 30 w 60"/>
                  <a:gd name="T11" fmla="*/ 2 h 98"/>
                  <a:gd name="T12" fmla="*/ 37 w 60"/>
                  <a:gd name="T13" fmla="*/ 10 h 98"/>
                  <a:gd name="T14" fmla="*/ 42 w 60"/>
                  <a:gd name="T15" fmla="*/ 27 h 98"/>
                  <a:gd name="T16" fmla="*/ 42 w 60"/>
                  <a:gd name="T17" fmla="*/ 27 h 98"/>
                  <a:gd name="T18" fmla="*/ 57 w 60"/>
                  <a:gd name="T19" fmla="*/ 76 h 98"/>
                  <a:gd name="T20" fmla="*/ 46 w 60"/>
                  <a:gd name="T21" fmla="*/ 96 h 98"/>
                  <a:gd name="T22" fmla="*/ 46 w 60"/>
                  <a:gd name="T23" fmla="*/ 96 h 98"/>
                  <a:gd name="T24" fmla="*/ 25 w 60"/>
                  <a:gd name="T25" fmla="*/ 85 h 98"/>
                  <a:gd name="T26" fmla="*/ 0 w 60"/>
                  <a:gd name="T27" fmla="*/ 6 h 98"/>
                  <a:gd name="T28" fmla="*/ 2 w 60"/>
                  <a:gd name="T29" fmla="*/ 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98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3" y="0"/>
                      <a:pt x="26" y="0"/>
                      <a:pt x="30" y="2"/>
                    </a:cubicBezTo>
                    <a:cubicBezTo>
                      <a:pt x="33" y="4"/>
                      <a:pt x="36" y="6"/>
                      <a:pt x="37" y="10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84"/>
                      <a:pt x="54" y="93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37" y="98"/>
                      <a:pt x="27" y="93"/>
                      <a:pt x="25" y="8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5" name="Freeform 88"/>
              <p:cNvSpPr/>
              <p:nvPr/>
            </p:nvSpPr>
            <p:spPr bwMode="auto">
              <a:xfrm>
                <a:off x="7360805" y="4419678"/>
                <a:ext cx="165101" cy="324699"/>
              </a:xfrm>
              <a:custGeom>
                <a:avLst/>
                <a:gdLst>
                  <a:gd name="T0" fmla="*/ 1 w 38"/>
                  <a:gd name="T1" fmla="*/ 1 h 75"/>
                  <a:gd name="T2" fmla="*/ 3 w 38"/>
                  <a:gd name="T3" fmla="*/ 1 h 75"/>
                  <a:gd name="T4" fmla="*/ 4 w 38"/>
                  <a:gd name="T5" fmla="*/ 1 h 75"/>
                  <a:gd name="T6" fmla="*/ 4 w 38"/>
                  <a:gd name="T7" fmla="*/ 1 h 75"/>
                  <a:gd name="T8" fmla="*/ 19 w 38"/>
                  <a:gd name="T9" fmla="*/ 0 h 75"/>
                  <a:gd name="T10" fmla="*/ 29 w 38"/>
                  <a:gd name="T11" fmla="*/ 4 h 75"/>
                  <a:gd name="T12" fmla="*/ 34 w 38"/>
                  <a:gd name="T13" fmla="*/ 13 h 75"/>
                  <a:gd name="T14" fmla="*/ 35 w 38"/>
                  <a:gd name="T15" fmla="*/ 31 h 75"/>
                  <a:gd name="T16" fmla="*/ 35 w 38"/>
                  <a:gd name="T17" fmla="*/ 32 h 75"/>
                  <a:gd name="T18" fmla="*/ 38 w 38"/>
                  <a:gd name="T19" fmla="*/ 74 h 75"/>
                  <a:gd name="T20" fmla="*/ 4 w 38"/>
                  <a:gd name="T21" fmla="*/ 75 h 75"/>
                  <a:gd name="T22" fmla="*/ 0 w 38"/>
                  <a:gd name="T23" fmla="*/ 1 h 75"/>
                  <a:gd name="T24" fmla="*/ 1 w 38"/>
                  <a:gd name="T25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5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6" y="2"/>
                      <a:pt x="29" y="4"/>
                    </a:cubicBezTo>
                    <a:cubicBezTo>
                      <a:pt x="32" y="7"/>
                      <a:pt x="34" y="9"/>
                      <a:pt x="34" y="1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6" name="Freeform 89"/>
              <p:cNvSpPr/>
              <p:nvPr/>
            </p:nvSpPr>
            <p:spPr bwMode="auto">
              <a:xfrm>
                <a:off x="6705905" y="4375651"/>
                <a:ext cx="339375" cy="282506"/>
              </a:xfrm>
              <a:custGeom>
                <a:avLst/>
                <a:gdLst>
                  <a:gd name="T0" fmla="*/ 11 w 78"/>
                  <a:gd name="T1" fmla="*/ 2 h 65"/>
                  <a:gd name="T2" fmla="*/ 10 w 78"/>
                  <a:gd name="T3" fmla="*/ 3 h 65"/>
                  <a:gd name="T4" fmla="*/ 9 w 78"/>
                  <a:gd name="T5" fmla="*/ 4 h 65"/>
                  <a:gd name="T6" fmla="*/ 9 w 78"/>
                  <a:gd name="T7" fmla="*/ 4 h 65"/>
                  <a:gd name="T8" fmla="*/ 2 w 78"/>
                  <a:gd name="T9" fmla="*/ 16 h 65"/>
                  <a:gd name="T10" fmla="*/ 1 w 78"/>
                  <a:gd name="T11" fmla="*/ 26 h 65"/>
                  <a:gd name="T12" fmla="*/ 7 w 78"/>
                  <a:gd name="T13" fmla="*/ 35 h 65"/>
                  <a:gd name="T14" fmla="*/ 24 w 78"/>
                  <a:gd name="T15" fmla="*/ 44 h 65"/>
                  <a:gd name="T16" fmla="*/ 24 w 78"/>
                  <a:gd name="T17" fmla="*/ 44 h 65"/>
                  <a:gd name="T18" fmla="*/ 62 w 78"/>
                  <a:gd name="T19" fmla="*/ 65 h 65"/>
                  <a:gd name="T20" fmla="*/ 78 w 78"/>
                  <a:gd name="T21" fmla="*/ 37 h 65"/>
                  <a:gd name="T22" fmla="*/ 11 w 78"/>
                  <a:gd name="T23" fmla="*/ 0 h 65"/>
                  <a:gd name="T24" fmla="*/ 11 w 78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65">
                    <a:moveTo>
                      <a:pt x="11" y="2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20"/>
                      <a:pt x="0" y="23"/>
                      <a:pt x="1" y="26"/>
                    </a:cubicBezTo>
                    <a:cubicBezTo>
                      <a:pt x="2" y="30"/>
                      <a:pt x="3" y="33"/>
                      <a:pt x="7" y="3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Freeform 90"/>
              <p:cNvSpPr/>
              <p:nvPr/>
            </p:nvSpPr>
            <p:spPr bwMode="auto">
              <a:xfrm>
                <a:off x="6975570" y="4531579"/>
                <a:ext cx="152260" cy="161432"/>
              </a:xfrm>
              <a:custGeom>
                <a:avLst/>
                <a:gdLst>
                  <a:gd name="T0" fmla="*/ 0 w 35"/>
                  <a:gd name="T1" fmla="*/ 29 h 37"/>
                  <a:gd name="T2" fmla="*/ 8 w 35"/>
                  <a:gd name="T3" fmla="*/ 33 h 37"/>
                  <a:gd name="T4" fmla="*/ 31 w 35"/>
                  <a:gd name="T5" fmla="*/ 27 h 37"/>
                  <a:gd name="T6" fmla="*/ 31 w 35"/>
                  <a:gd name="T7" fmla="*/ 27 h 37"/>
                  <a:gd name="T8" fmla="*/ 25 w 35"/>
                  <a:gd name="T9" fmla="*/ 5 h 37"/>
                  <a:gd name="T10" fmla="*/ 16 w 35"/>
                  <a:gd name="T11" fmla="*/ 0 h 37"/>
                  <a:gd name="T12" fmla="*/ 0 w 35"/>
                  <a:gd name="T1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0" y="29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16" y="37"/>
                      <a:pt x="26" y="35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5" y="19"/>
                      <a:pt x="33" y="10"/>
                      <a:pt x="25" y="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8" name="Freeform 91"/>
              <p:cNvSpPr/>
              <p:nvPr/>
            </p:nvSpPr>
            <p:spPr bwMode="auto">
              <a:xfrm>
                <a:off x="7379150" y="4737038"/>
                <a:ext cx="152260" cy="111902"/>
              </a:xfrm>
              <a:custGeom>
                <a:avLst/>
                <a:gdLst>
                  <a:gd name="T0" fmla="*/ 34 w 35"/>
                  <a:gd name="T1" fmla="*/ 0 h 26"/>
                  <a:gd name="T2" fmla="*/ 34 w 35"/>
                  <a:gd name="T3" fmla="*/ 9 h 26"/>
                  <a:gd name="T4" fmla="*/ 18 w 35"/>
                  <a:gd name="T5" fmla="*/ 26 h 26"/>
                  <a:gd name="T6" fmla="*/ 18 w 35"/>
                  <a:gd name="T7" fmla="*/ 26 h 26"/>
                  <a:gd name="T8" fmla="*/ 1 w 35"/>
                  <a:gd name="T9" fmla="*/ 11 h 26"/>
                  <a:gd name="T10" fmla="*/ 0 w 35"/>
                  <a:gd name="T11" fmla="*/ 1 h 26"/>
                  <a:gd name="T12" fmla="*/ 34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4" y="0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18"/>
                      <a:pt x="27" y="25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9" y="26"/>
                      <a:pt x="1" y="20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676485" y="1885079"/>
              <a:ext cx="1407025" cy="2645282"/>
              <a:chOff x="4028579" y="3387609"/>
              <a:chExt cx="1407025" cy="2645282"/>
            </a:xfrm>
          </p:grpSpPr>
          <p:sp>
            <p:nvSpPr>
              <p:cNvPr id="29" name="Freeform 245"/>
              <p:cNvSpPr/>
              <p:nvPr/>
            </p:nvSpPr>
            <p:spPr bwMode="auto">
              <a:xfrm>
                <a:off x="4676140" y="3387609"/>
                <a:ext cx="590694" cy="678748"/>
              </a:xfrm>
              <a:custGeom>
                <a:avLst/>
                <a:gdLst>
                  <a:gd name="T0" fmla="*/ 136 w 136"/>
                  <a:gd name="T1" fmla="*/ 75 h 156"/>
                  <a:gd name="T2" fmla="*/ 136 w 136"/>
                  <a:gd name="T3" fmla="*/ 156 h 156"/>
                  <a:gd name="T4" fmla="*/ 48 w 136"/>
                  <a:gd name="T5" fmla="*/ 156 h 156"/>
                  <a:gd name="T6" fmla="*/ 31 w 136"/>
                  <a:gd name="T7" fmla="*/ 156 h 156"/>
                  <a:gd name="T8" fmla="*/ 0 w 136"/>
                  <a:gd name="T9" fmla="*/ 102 h 156"/>
                  <a:gd name="T10" fmla="*/ 5 w 136"/>
                  <a:gd name="T11" fmla="*/ 80 h 156"/>
                  <a:gd name="T12" fmla="*/ 62 w 136"/>
                  <a:gd name="T13" fmla="*/ 0 h 156"/>
                  <a:gd name="T14" fmla="*/ 136 w 136"/>
                  <a:gd name="T15" fmla="*/ 7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56">
                    <a:moveTo>
                      <a:pt x="136" y="75"/>
                    </a:moveTo>
                    <a:cubicBezTo>
                      <a:pt x="136" y="156"/>
                      <a:pt x="136" y="156"/>
                      <a:pt x="136" y="156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16" y="32"/>
                      <a:pt x="37" y="40"/>
                      <a:pt x="62" y="0"/>
                    </a:cubicBezTo>
                    <a:cubicBezTo>
                      <a:pt x="99" y="0"/>
                      <a:pt x="136" y="25"/>
                      <a:pt x="136" y="7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247"/>
              <p:cNvSpPr/>
              <p:nvPr/>
            </p:nvSpPr>
            <p:spPr bwMode="auto">
              <a:xfrm>
                <a:off x="4624776" y="3387609"/>
                <a:ext cx="321030" cy="678748"/>
              </a:xfrm>
              <a:custGeom>
                <a:avLst/>
                <a:gdLst>
                  <a:gd name="T0" fmla="*/ 74 w 74"/>
                  <a:gd name="T1" fmla="*/ 156 h 156"/>
                  <a:gd name="T2" fmla="*/ 0 w 74"/>
                  <a:gd name="T3" fmla="*/ 156 h 156"/>
                  <a:gd name="T4" fmla="*/ 0 w 74"/>
                  <a:gd name="T5" fmla="*/ 75 h 156"/>
                  <a:gd name="T6" fmla="*/ 74 w 74"/>
                  <a:gd name="T7" fmla="*/ 0 h 156"/>
                  <a:gd name="T8" fmla="*/ 74 w 7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56">
                    <a:moveTo>
                      <a:pt x="74" y="156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26"/>
                      <a:pt x="37" y="1"/>
                      <a:pt x="74" y="0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228"/>
              <p:cNvSpPr/>
              <p:nvPr/>
            </p:nvSpPr>
            <p:spPr bwMode="auto">
              <a:xfrm>
                <a:off x="4953143" y="5293607"/>
                <a:ext cx="209128" cy="713603"/>
              </a:xfrm>
              <a:custGeom>
                <a:avLst/>
                <a:gdLst>
                  <a:gd name="T0" fmla="*/ 34 w 48"/>
                  <a:gd name="T1" fmla="*/ 39 h 164"/>
                  <a:gd name="T2" fmla="*/ 22 w 48"/>
                  <a:gd name="T3" fmla="*/ 156 h 164"/>
                  <a:gd name="T4" fmla="*/ 30 w 48"/>
                  <a:gd name="T5" fmla="*/ 164 h 164"/>
                  <a:gd name="T6" fmla="*/ 26 w 48"/>
                  <a:gd name="T7" fmla="*/ 159 h 164"/>
                  <a:gd name="T8" fmla="*/ 26 w 48"/>
                  <a:gd name="T9" fmla="*/ 160 h 164"/>
                  <a:gd name="T10" fmla="*/ 7 w 48"/>
                  <a:gd name="T11" fmla="*/ 160 h 164"/>
                  <a:gd name="T12" fmla="*/ 5 w 48"/>
                  <a:gd name="T13" fmla="*/ 38 h 164"/>
                  <a:gd name="T14" fmla="*/ 4 w 48"/>
                  <a:gd name="T15" fmla="*/ 17 h 164"/>
                  <a:gd name="T16" fmla="*/ 34 w 48"/>
                  <a:gd name="T17" fmla="*/ 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34" y="39"/>
                    </a:moveTo>
                    <a:cubicBezTo>
                      <a:pt x="34" y="65"/>
                      <a:pt x="21" y="130"/>
                      <a:pt x="22" y="156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25" y="159"/>
                      <a:pt x="26" y="160"/>
                      <a:pt x="26" y="160"/>
                    </a:cubicBezTo>
                    <a:cubicBezTo>
                      <a:pt x="22" y="160"/>
                      <a:pt x="7" y="163"/>
                      <a:pt x="7" y="160"/>
                    </a:cubicBezTo>
                    <a:cubicBezTo>
                      <a:pt x="8" y="120"/>
                      <a:pt x="0" y="79"/>
                      <a:pt x="5" y="38"/>
                    </a:cubicBezTo>
                    <a:cubicBezTo>
                      <a:pt x="5" y="31"/>
                      <a:pt x="4" y="24"/>
                      <a:pt x="4" y="17"/>
                    </a:cubicBezTo>
                    <a:cubicBezTo>
                      <a:pt x="48" y="12"/>
                      <a:pt x="33" y="0"/>
                      <a:pt x="34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229"/>
              <p:cNvSpPr/>
              <p:nvPr/>
            </p:nvSpPr>
            <p:spPr bwMode="auto">
              <a:xfrm>
                <a:off x="4965984" y="5963182"/>
                <a:ext cx="209128" cy="69709"/>
              </a:xfrm>
              <a:custGeom>
                <a:avLst/>
                <a:gdLst>
                  <a:gd name="T0" fmla="*/ 2 w 48"/>
                  <a:gd name="T1" fmla="*/ 16 h 16"/>
                  <a:gd name="T2" fmla="*/ 33 w 48"/>
                  <a:gd name="T3" fmla="*/ 16 h 16"/>
                  <a:gd name="T4" fmla="*/ 46 w 48"/>
                  <a:gd name="T5" fmla="*/ 16 h 16"/>
                  <a:gd name="T6" fmla="*/ 46 w 48"/>
                  <a:gd name="T7" fmla="*/ 12 h 16"/>
                  <a:gd name="T8" fmla="*/ 19 w 48"/>
                  <a:gd name="T9" fmla="*/ 1 h 16"/>
                  <a:gd name="T10" fmla="*/ 4 w 48"/>
                  <a:gd name="T11" fmla="*/ 0 h 16"/>
                  <a:gd name="T12" fmla="*/ 2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2" y="16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4"/>
                      <a:pt x="48" y="13"/>
                      <a:pt x="46" y="12"/>
                    </a:cubicBezTo>
                    <a:cubicBezTo>
                      <a:pt x="43" y="8"/>
                      <a:pt x="29" y="3"/>
                      <a:pt x="19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2" y="11"/>
                      <a:pt x="2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230"/>
              <p:cNvSpPr/>
              <p:nvPr/>
            </p:nvSpPr>
            <p:spPr bwMode="auto">
              <a:xfrm>
                <a:off x="4984329" y="4158079"/>
                <a:ext cx="451275" cy="234810"/>
              </a:xfrm>
              <a:custGeom>
                <a:avLst/>
                <a:gdLst>
                  <a:gd name="T0" fmla="*/ 1 w 104"/>
                  <a:gd name="T1" fmla="*/ 27 h 54"/>
                  <a:gd name="T2" fmla="*/ 1 w 104"/>
                  <a:gd name="T3" fmla="*/ 25 h 54"/>
                  <a:gd name="T4" fmla="*/ 2 w 104"/>
                  <a:gd name="T5" fmla="*/ 24 h 54"/>
                  <a:gd name="T6" fmla="*/ 2 w 104"/>
                  <a:gd name="T7" fmla="*/ 24 h 54"/>
                  <a:gd name="T8" fmla="*/ 6 w 104"/>
                  <a:gd name="T9" fmla="*/ 10 h 54"/>
                  <a:gd name="T10" fmla="*/ 13 w 104"/>
                  <a:gd name="T11" fmla="*/ 2 h 54"/>
                  <a:gd name="T12" fmla="*/ 23 w 104"/>
                  <a:gd name="T13" fmla="*/ 1 h 54"/>
                  <a:gd name="T14" fmla="*/ 91 w 104"/>
                  <a:gd name="T15" fmla="*/ 21 h 54"/>
                  <a:gd name="T16" fmla="*/ 102 w 104"/>
                  <a:gd name="T17" fmla="*/ 41 h 54"/>
                  <a:gd name="T18" fmla="*/ 102 w 104"/>
                  <a:gd name="T19" fmla="*/ 41 h 54"/>
                  <a:gd name="T20" fmla="*/ 81 w 104"/>
                  <a:gd name="T21" fmla="*/ 52 h 54"/>
                  <a:gd name="T22" fmla="*/ 0 w 104"/>
                  <a:gd name="T23" fmla="*/ 28 h 54"/>
                  <a:gd name="T24" fmla="*/ 1 w 104"/>
                  <a:gd name="T2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54">
                    <a:moveTo>
                      <a:pt x="1" y="27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7"/>
                      <a:pt x="10" y="4"/>
                      <a:pt x="13" y="2"/>
                    </a:cubicBezTo>
                    <a:cubicBezTo>
                      <a:pt x="16" y="0"/>
                      <a:pt x="19" y="0"/>
                      <a:pt x="23" y="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9" y="23"/>
                      <a:pt x="104" y="32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99" y="49"/>
                      <a:pt x="90" y="54"/>
                      <a:pt x="81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231"/>
              <p:cNvSpPr/>
              <p:nvPr/>
            </p:nvSpPr>
            <p:spPr bwMode="auto">
              <a:xfrm>
                <a:off x="4727505" y="5293607"/>
                <a:ext cx="209128" cy="713603"/>
              </a:xfrm>
              <a:custGeom>
                <a:avLst/>
                <a:gdLst>
                  <a:gd name="T0" fmla="*/ 15 w 48"/>
                  <a:gd name="T1" fmla="*/ 39 h 164"/>
                  <a:gd name="T2" fmla="*/ 27 w 48"/>
                  <a:gd name="T3" fmla="*/ 156 h 164"/>
                  <a:gd name="T4" fmla="*/ 19 w 48"/>
                  <a:gd name="T5" fmla="*/ 164 h 164"/>
                  <a:gd name="T6" fmla="*/ 23 w 48"/>
                  <a:gd name="T7" fmla="*/ 159 h 164"/>
                  <a:gd name="T8" fmla="*/ 23 w 48"/>
                  <a:gd name="T9" fmla="*/ 160 h 164"/>
                  <a:gd name="T10" fmla="*/ 42 w 48"/>
                  <a:gd name="T11" fmla="*/ 160 h 164"/>
                  <a:gd name="T12" fmla="*/ 43 w 48"/>
                  <a:gd name="T13" fmla="*/ 38 h 164"/>
                  <a:gd name="T14" fmla="*/ 45 w 48"/>
                  <a:gd name="T15" fmla="*/ 17 h 164"/>
                  <a:gd name="T16" fmla="*/ 15 w 48"/>
                  <a:gd name="T17" fmla="*/ 3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4">
                    <a:moveTo>
                      <a:pt x="15" y="39"/>
                    </a:moveTo>
                    <a:cubicBezTo>
                      <a:pt x="14" y="65"/>
                      <a:pt x="28" y="130"/>
                      <a:pt x="27" y="15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3" y="159"/>
                      <a:pt x="23" y="159"/>
                      <a:pt x="23" y="159"/>
                    </a:cubicBezTo>
                    <a:cubicBezTo>
                      <a:pt x="23" y="159"/>
                      <a:pt x="23" y="160"/>
                      <a:pt x="23" y="160"/>
                    </a:cubicBezTo>
                    <a:cubicBezTo>
                      <a:pt x="27" y="160"/>
                      <a:pt x="42" y="163"/>
                      <a:pt x="42" y="160"/>
                    </a:cubicBezTo>
                    <a:cubicBezTo>
                      <a:pt x="41" y="120"/>
                      <a:pt x="48" y="79"/>
                      <a:pt x="43" y="38"/>
                    </a:cubicBezTo>
                    <a:cubicBezTo>
                      <a:pt x="44" y="31"/>
                      <a:pt x="45" y="24"/>
                      <a:pt x="45" y="17"/>
                    </a:cubicBezTo>
                    <a:cubicBezTo>
                      <a:pt x="0" y="12"/>
                      <a:pt x="16" y="0"/>
                      <a:pt x="15" y="39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232"/>
              <p:cNvSpPr/>
              <p:nvPr/>
            </p:nvSpPr>
            <p:spPr bwMode="auto">
              <a:xfrm>
                <a:off x="4688982" y="4726760"/>
                <a:ext cx="542998" cy="684252"/>
              </a:xfrm>
              <a:custGeom>
                <a:avLst/>
                <a:gdLst>
                  <a:gd name="T0" fmla="*/ 61 w 125"/>
                  <a:gd name="T1" fmla="*/ 0 h 157"/>
                  <a:gd name="T2" fmla="*/ 55 w 125"/>
                  <a:gd name="T3" fmla="*/ 0 h 157"/>
                  <a:gd name="T4" fmla="*/ 55 w 125"/>
                  <a:gd name="T5" fmla="*/ 0 h 157"/>
                  <a:gd name="T6" fmla="*/ 14 w 125"/>
                  <a:gd name="T7" fmla="*/ 0 h 157"/>
                  <a:gd name="T8" fmla="*/ 19 w 125"/>
                  <a:gd name="T9" fmla="*/ 156 h 157"/>
                  <a:gd name="T10" fmla="*/ 99 w 125"/>
                  <a:gd name="T11" fmla="*/ 157 h 157"/>
                  <a:gd name="T12" fmla="*/ 102 w 125"/>
                  <a:gd name="T13" fmla="*/ 0 h 157"/>
                  <a:gd name="T14" fmla="*/ 61 w 125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61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45" y="42"/>
                      <a:pt x="38" y="96"/>
                      <a:pt x="19" y="156"/>
                    </a:cubicBezTo>
                    <a:cubicBezTo>
                      <a:pt x="118" y="156"/>
                      <a:pt x="0" y="157"/>
                      <a:pt x="99" y="157"/>
                    </a:cubicBezTo>
                    <a:cubicBezTo>
                      <a:pt x="108" y="101"/>
                      <a:pt x="125" y="44"/>
                      <a:pt x="102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233"/>
              <p:cNvSpPr>
                <a:spLocks noEditPoints="1"/>
              </p:cNvSpPr>
              <p:nvPr/>
            </p:nvSpPr>
            <p:spPr bwMode="auto">
              <a:xfrm>
                <a:off x="4650458" y="4726760"/>
                <a:ext cx="295348" cy="684252"/>
              </a:xfrm>
              <a:custGeom>
                <a:avLst/>
                <a:gdLst>
                  <a:gd name="T0" fmla="*/ 68 w 68"/>
                  <a:gd name="T1" fmla="*/ 0 h 157"/>
                  <a:gd name="T2" fmla="*/ 64 w 68"/>
                  <a:gd name="T3" fmla="*/ 0 h 157"/>
                  <a:gd name="T4" fmla="*/ 64 w 68"/>
                  <a:gd name="T5" fmla="*/ 0 h 157"/>
                  <a:gd name="T6" fmla="*/ 23 w 68"/>
                  <a:gd name="T7" fmla="*/ 0 h 157"/>
                  <a:gd name="T8" fmla="*/ 28 w 68"/>
                  <a:gd name="T9" fmla="*/ 156 h 157"/>
                  <a:gd name="T10" fmla="*/ 68 w 68"/>
                  <a:gd name="T11" fmla="*/ 156 h 157"/>
                  <a:gd name="T12" fmla="*/ 68 w 68"/>
                  <a:gd name="T13" fmla="*/ 0 h 157"/>
                  <a:gd name="T14" fmla="*/ 68 w 68"/>
                  <a:gd name="T15" fmla="*/ 157 h 157"/>
                  <a:gd name="T16" fmla="*/ 68 w 68"/>
                  <a:gd name="T1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7">
                    <a:moveTo>
                      <a:pt x="68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50"/>
                      <a:pt x="19" y="100"/>
                      <a:pt x="28" y="156"/>
                    </a:cubicBezTo>
                    <a:cubicBezTo>
                      <a:pt x="53" y="156"/>
                      <a:pt x="64" y="156"/>
                      <a:pt x="68" y="156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68" y="157"/>
                    </a:moveTo>
                    <a:cubicBezTo>
                      <a:pt x="66" y="157"/>
                      <a:pt x="63" y="157"/>
                      <a:pt x="68" y="157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234"/>
              <p:cNvSpPr/>
              <p:nvPr/>
            </p:nvSpPr>
            <p:spPr bwMode="auto">
              <a:xfrm>
                <a:off x="4720167" y="5963182"/>
                <a:ext cx="203625" cy="69709"/>
              </a:xfrm>
              <a:custGeom>
                <a:avLst/>
                <a:gdLst>
                  <a:gd name="T0" fmla="*/ 46 w 47"/>
                  <a:gd name="T1" fmla="*/ 16 h 16"/>
                  <a:gd name="T2" fmla="*/ 15 w 47"/>
                  <a:gd name="T3" fmla="*/ 16 h 16"/>
                  <a:gd name="T4" fmla="*/ 1 w 47"/>
                  <a:gd name="T5" fmla="*/ 16 h 16"/>
                  <a:gd name="T6" fmla="*/ 2 w 47"/>
                  <a:gd name="T7" fmla="*/ 12 h 16"/>
                  <a:gd name="T8" fmla="*/ 28 w 47"/>
                  <a:gd name="T9" fmla="*/ 1 h 16"/>
                  <a:gd name="T10" fmla="*/ 43 w 47"/>
                  <a:gd name="T11" fmla="*/ 0 h 16"/>
                  <a:gd name="T12" fmla="*/ 46 w 4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6">
                    <a:moveTo>
                      <a:pt x="46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0" y="13"/>
                      <a:pt x="2" y="12"/>
                    </a:cubicBezTo>
                    <a:cubicBezTo>
                      <a:pt x="5" y="8"/>
                      <a:pt x="19" y="3"/>
                      <a:pt x="28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5"/>
                      <a:pt x="46" y="11"/>
                      <a:pt x="46" y="1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235"/>
              <p:cNvSpPr/>
              <p:nvPr/>
            </p:nvSpPr>
            <p:spPr bwMode="auto">
              <a:xfrm>
                <a:off x="4545895" y="4187431"/>
                <a:ext cx="251321" cy="436600"/>
              </a:xfrm>
              <a:custGeom>
                <a:avLst/>
                <a:gdLst>
                  <a:gd name="T0" fmla="*/ 56 w 58"/>
                  <a:gd name="T1" fmla="*/ 6 h 100"/>
                  <a:gd name="T2" fmla="*/ 55 w 58"/>
                  <a:gd name="T3" fmla="*/ 5 h 100"/>
                  <a:gd name="T4" fmla="*/ 53 w 58"/>
                  <a:gd name="T5" fmla="*/ 5 h 100"/>
                  <a:gd name="T6" fmla="*/ 53 w 58"/>
                  <a:gd name="T7" fmla="*/ 5 h 100"/>
                  <a:gd name="T8" fmla="*/ 40 w 58"/>
                  <a:gd name="T9" fmla="*/ 1 h 100"/>
                  <a:gd name="T10" fmla="*/ 29 w 58"/>
                  <a:gd name="T11" fmla="*/ 2 h 100"/>
                  <a:gd name="T12" fmla="*/ 22 w 58"/>
                  <a:gd name="T13" fmla="*/ 10 h 100"/>
                  <a:gd name="T14" fmla="*/ 17 w 58"/>
                  <a:gd name="T15" fmla="*/ 28 h 100"/>
                  <a:gd name="T16" fmla="*/ 17 w 58"/>
                  <a:gd name="T17" fmla="*/ 28 h 100"/>
                  <a:gd name="T18" fmla="*/ 2 w 58"/>
                  <a:gd name="T19" fmla="*/ 77 h 100"/>
                  <a:gd name="T20" fmla="*/ 14 w 58"/>
                  <a:gd name="T21" fmla="*/ 97 h 100"/>
                  <a:gd name="T22" fmla="*/ 14 w 58"/>
                  <a:gd name="T23" fmla="*/ 97 h 100"/>
                  <a:gd name="T24" fmla="*/ 34 w 58"/>
                  <a:gd name="T25" fmla="*/ 86 h 100"/>
                  <a:gd name="T26" fmla="*/ 58 w 58"/>
                  <a:gd name="T27" fmla="*/ 6 h 100"/>
                  <a:gd name="T28" fmla="*/ 56 w 58"/>
                  <a:gd name="T29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0">
                    <a:moveTo>
                      <a:pt x="56" y="6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6" y="0"/>
                      <a:pt x="32" y="1"/>
                      <a:pt x="29" y="2"/>
                    </a:cubicBezTo>
                    <a:cubicBezTo>
                      <a:pt x="25" y="4"/>
                      <a:pt x="23" y="7"/>
                      <a:pt x="22" y="10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86"/>
                      <a:pt x="5" y="95"/>
                      <a:pt x="14" y="97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22" y="100"/>
                      <a:pt x="31" y="95"/>
                      <a:pt x="34" y="8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6" y="6"/>
                      <a:pt x="56" y="6"/>
                      <a:pt x="56" y="6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236"/>
              <p:cNvSpPr/>
              <p:nvPr/>
            </p:nvSpPr>
            <p:spPr bwMode="auto">
              <a:xfrm>
                <a:off x="4654127" y="4110384"/>
                <a:ext cx="585191" cy="682417"/>
              </a:xfrm>
              <a:custGeom>
                <a:avLst/>
                <a:gdLst>
                  <a:gd name="T0" fmla="*/ 51 w 135"/>
                  <a:gd name="T1" fmla="*/ 0 h 157"/>
                  <a:gd name="T2" fmla="*/ 51 w 135"/>
                  <a:gd name="T3" fmla="*/ 0 h 157"/>
                  <a:gd name="T4" fmla="*/ 51 w 135"/>
                  <a:gd name="T5" fmla="*/ 0 h 157"/>
                  <a:gd name="T6" fmla="*/ 51 w 135"/>
                  <a:gd name="T7" fmla="*/ 0 h 157"/>
                  <a:gd name="T8" fmla="*/ 51 w 135"/>
                  <a:gd name="T9" fmla="*/ 0 h 157"/>
                  <a:gd name="T10" fmla="*/ 50 w 135"/>
                  <a:gd name="T11" fmla="*/ 0 h 157"/>
                  <a:gd name="T12" fmla="*/ 50 w 135"/>
                  <a:gd name="T13" fmla="*/ 0 h 157"/>
                  <a:gd name="T14" fmla="*/ 50 w 135"/>
                  <a:gd name="T15" fmla="*/ 0 h 157"/>
                  <a:gd name="T16" fmla="*/ 50 w 135"/>
                  <a:gd name="T17" fmla="*/ 0 h 157"/>
                  <a:gd name="T18" fmla="*/ 50 w 135"/>
                  <a:gd name="T19" fmla="*/ 0 h 157"/>
                  <a:gd name="T20" fmla="*/ 49 w 135"/>
                  <a:gd name="T21" fmla="*/ 0 h 157"/>
                  <a:gd name="T22" fmla="*/ 49 w 135"/>
                  <a:gd name="T23" fmla="*/ 0 h 157"/>
                  <a:gd name="T24" fmla="*/ 49 w 135"/>
                  <a:gd name="T25" fmla="*/ 0 h 157"/>
                  <a:gd name="T26" fmla="*/ 49 w 135"/>
                  <a:gd name="T27" fmla="*/ 0 h 157"/>
                  <a:gd name="T28" fmla="*/ 49 w 135"/>
                  <a:gd name="T29" fmla="*/ 0 h 157"/>
                  <a:gd name="T30" fmla="*/ 49 w 135"/>
                  <a:gd name="T31" fmla="*/ 0 h 157"/>
                  <a:gd name="T32" fmla="*/ 48 w 135"/>
                  <a:gd name="T33" fmla="*/ 0 h 157"/>
                  <a:gd name="T34" fmla="*/ 48 w 135"/>
                  <a:gd name="T35" fmla="*/ 0 h 157"/>
                  <a:gd name="T36" fmla="*/ 48 w 135"/>
                  <a:gd name="T37" fmla="*/ 0 h 157"/>
                  <a:gd name="T38" fmla="*/ 48 w 135"/>
                  <a:gd name="T39" fmla="*/ 0 h 157"/>
                  <a:gd name="T40" fmla="*/ 48 w 135"/>
                  <a:gd name="T41" fmla="*/ 0 h 157"/>
                  <a:gd name="T42" fmla="*/ 48 w 135"/>
                  <a:gd name="T43" fmla="*/ 0 h 157"/>
                  <a:gd name="T44" fmla="*/ 48 w 135"/>
                  <a:gd name="T45" fmla="*/ 0 h 157"/>
                  <a:gd name="T46" fmla="*/ 47 w 135"/>
                  <a:gd name="T47" fmla="*/ 0 h 157"/>
                  <a:gd name="T48" fmla="*/ 47 w 135"/>
                  <a:gd name="T49" fmla="*/ 0 h 157"/>
                  <a:gd name="T50" fmla="*/ 47 w 135"/>
                  <a:gd name="T51" fmla="*/ 0 h 157"/>
                  <a:gd name="T52" fmla="*/ 47 w 135"/>
                  <a:gd name="T53" fmla="*/ 0 h 157"/>
                  <a:gd name="T54" fmla="*/ 47 w 135"/>
                  <a:gd name="T55" fmla="*/ 0 h 157"/>
                  <a:gd name="T56" fmla="*/ 3 w 135"/>
                  <a:gd name="T57" fmla="*/ 21 h 157"/>
                  <a:gd name="T58" fmla="*/ 0 w 135"/>
                  <a:gd name="T59" fmla="*/ 25 h 157"/>
                  <a:gd name="T60" fmla="*/ 60 w 135"/>
                  <a:gd name="T61" fmla="*/ 104 h 157"/>
                  <a:gd name="T62" fmla="*/ 22 w 135"/>
                  <a:gd name="T63" fmla="*/ 141 h 157"/>
                  <a:gd name="T64" fmla="*/ 110 w 135"/>
                  <a:gd name="T65" fmla="*/ 141 h 157"/>
                  <a:gd name="T66" fmla="*/ 102 w 135"/>
                  <a:gd name="T67" fmla="*/ 104 h 157"/>
                  <a:gd name="T68" fmla="*/ 135 w 135"/>
                  <a:gd name="T69" fmla="*/ 22 h 157"/>
                  <a:gd name="T70" fmla="*/ 132 w 135"/>
                  <a:gd name="T71" fmla="*/ 21 h 157"/>
                  <a:gd name="T72" fmla="*/ 87 w 135"/>
                  <a:gd name="T73" fmla="*/ 0 h 157"/>
                  <a:gd name="T74" fmla="*/ 51 w 135"/>
                  <a:gd name="T7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5" h="157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68" y="96"/>
                      <a:pt x="60" y="104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52" y="156"/>
                      <a:pt x="82" y="157"/>
                      <a:pt x="110" y="141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3" y="87"/>
                      <a:pt x="122" y="48"/>
                      <a:pt x="135" y="22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5" y="0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237"/>
              <p:cNvSpPr/>
              <p:nvPr/>
            </p:nvSpPr>
            <p:spPr bwMode="auto">
              <a:xfrm>
                <a:off x="4654127" y="4110384"/>
                <a:ext cx="291679" cy="665907"/>
              </a:xfrm>
              <a:custGeom>
                <a:avLst/>
                <a:gdLst>
                  <a:gd name="T0" fmla="*/ 51 w 67"/>
                  <a:gd name="T1" fmla="*/ 0 h 153"/>
                  <a:gd name="T2" fmla="*/ 51 w 67"/>
                  <a:gd name="T3" fmla="*/ 0 h 153"/>
                  <a:gd name="T4" fmla="*/ 51 w 67"/>
                  <a:gd name="T5" fmla="*/ 0 h 153"/>
                  <a:gd name="T6" fmla="*/ 51 w 67"/>
                  <a:gd name="T7" fmla="*/ 0 h 153"/>
                  <a:gd name="T8" fmla="*/ 51 w 67"/>
                  <a:gd name="T9" fmla="*/ 0 h 153"/>
                  <a:gd name="T10" fmla="*/ 50 w 67"/>
                  <a:gd name="T11" fmla="*/ 0 h 153"/>
                  <a:gd name="T12" fmla="*/ 50 w 67"/>
                  <a:gd name="T13" fmla="*/ 0 h 153"/>
                  <a:gd name="T14" fmla="*/ 50 w 67"/>
                  <a:gd name="T15" fmla="*/ 0 h 153"/>
                  <a:gd name="T16" fmla="*/ 50 w 67"/>
                  <a:gd name="T17" fmla="*/ 0 h 153"/>
                  <a:gd name="T18" fmla="*/ 50 w 67"/>
                  <a:gd name="T19" fmla="*/ 0 h 153"/>
                  <a:gd name="T20" fmla="*/ 49 w 67"/>
                  <a:gd name="T21" fmla="*/ 0 h 153"/>
                  <a:gd name="T22" fmla="*/ 49 w 67"/>
                  <a:gd name="T23" fmla="*/ 0 h 153"/>
                  <a:gd name="T24" fmla="*/ 49 w 67"/>
                  <a:gd name="T25" fmla="*/ 0 h 153"/>
                  <a:gd name="T26" fmla="*/ 49 w 67"/>
                  <a:gd name="T27" fmla="*/ 0 h 153"/>
                  <a:gd name="T28" fmla="*/ 49 w 67"/>
                  <a:gd name="T29" fmla="*/ 0 h 153"/>
                  <a:gd name="T30" fmla="*/ 49 w 67"/>
                  <a:gd name="T31" fmla="*/ 0 h 153"/>
                  <a:gd name="T32" fmla="*/ 48 w 67"/>
                  <a:gd name="T33" fmla="*/ 0 h 153"/>
                  <a:gd name="T34" fmla="*/ 48 w 67"/>
                  <a:gd name="T35" fmla="*/ 0 h 153"/>
                  <a:gd name="T36" fmla="*/ 48 w 67"/>
                  <a:gd name="T37" fmla="*/ 0 h 153"/>
                  <a:gd name="T38" fmla="*/ 48 w 67"/>
                  <a:gd name="T39" fmla="*/ 0 h 153"/>
                  <a:gd name="T40" fmla="*/ 48 w 67"/>
                  <a:gd name="T41" fmla="*/ 0 h 153"/>
                  <a:gd name="T42" fmla="*/ 48 w 67"/>
                  <a:gd name="T43" fmla="*/ 0 h 153"/>
                  <a:gd name="T44" fmla="*/ 48 w 67"/>
                  <a:gd name="T45" fmla="*/ 0 h 153"/>
                  <a:gd name="T46" fmla="*/ 47 w 67"/>
                  <a:gd name="T47" fmla="*/ 0 h 153"/>
                  <a:gd name="T48" fmla="*/ 47 w 67"/>
                  <a:gd name="T49" fmla="*/ 0 h 153"/>
                  <a:gd name="T50" fmla="*/ 47 w 67"/>
                  <a:gd name="T51" fmla="*/ 0 h 153"/>
                  <a:gd name="T52" fmla="*/ 47 w 67"/>
                  <a:gd name="T53" fmla="*/ 0 h 153"/>
                  <a:gd name="T54" fmla="*/ 47 w 67"/>
                  <a:gd name="T55" fmla="*/ 0 h 153"/>
                  <a:gd name="T56" fmla="*/ 3 w 67"/>
                  <a:gd name="T57" fmla="*/ 21 h 153"/>
                  <a:gd name="T58" fmla="*/ 0 w 67"/>
                  <a:gd name="T59" fmla="*/ 25 h 153"/>
                  <a:gd name="T60" fmla="*/ 31 w 67"/>
                  <a:gd name="T61" fmla="*/ 106 h 153"/>
                  <a:gd name="T62" fmla="*/ 22 w 67"/>
                  <a:gd name="T63" fmla="*/ 141 h 153"/>
                  <a:gd name="T64" fmla="*/ 67 w 67"/>
                  <a:gd name="T65" fmla="*/ 153 h 153"/>
                  <a:gd name="T66" fmla="*/ 67 w 67"/>
                  <a:gd name="T67" fmla="*/ 0 h 153"/>
                  <a:gd name="T68" fmla="*/ 51 w 67"/>
                  <a:gd name="T6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153"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37"/>
                      <a:pt x="34" y="94"/>
                      <a:pt x="31" y="106"/>
                    </a:cubicBezTo>
                    <a:cubicBezTo>
                      <a:pt x="22" y="141"/>
                      <a:pt x="22" y="141"/>
                      <a:pt x="22" y="141"/>
                    </a:cubicBezTo>
                    <a:cubicBezTo>
                      <a:pt x="37" y="148"/>
                      <a:pt x="53" y="153"/>
                      <a:pt x="67" y="15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2" y="0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238"/>
              <p:cNvSpPr/>
              <p:nvPr/>
            </p:nvSpPr>
            <p:spPr bwMode="auto">
              <a:xfrm>
                <a:off x="4832069" y="4005820"/>
                <a:ext cx="221969" cy="339374"/>
              </a:xfrm>
              <a:custGeom>
                <a:avLst/>
                <a:gdLst>
                  <a:gd name="T0" fmla="*/ 64 w 121"/>
                  <a:gd name="T1" fmla="*/ 185 h 185"/>
                  <a:gd name="T2" fmla="*/ 0 w 121"/>
                  <a:gd name="T3" fmla="*/ 64 h 185"/>
                  <a:gd name="T4" fmla="*/ 26 w 121"/>
                  <a:gd name="T5" fmla="*/ 57 h 185"/>
                  <a:gd name="T6" fmla="*/ 14 w 121"/>
                  <a:gd name="T7" fmla="*/ 0 h 185"/>
                  <a:gd name="T8" fmla="*/ 107 w 121"/>
                  <a:gd name="T9" fmla="*/ 0 h 185"/>
                  <a:gd name="T10" fmla="*/ 97 w 121"/>
                  <a:gd name="T11" fmla="*/ 54 h 185"/>
                  <a:gd name="T12" fmla="*/ 121 w 121"/>
                  <a:gd name="T13" fmla="*/ 61 h 185"/>
                  <a:gd name="T14" fmla="*/ 64 w 121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85">
                    <a:moveTo>
                      <a:pt x="64" y="185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107" y="0"/>
                    </a:lnTo>
                    <a:lnTo>
                      <a:pt x="97" y="54"/>
                    </a:lnTo>
                    <a:lnTo>
                      <a:pt x="121" y="61"/>
                    </a:lnTo>
                    <a:lnTo>
                      <a:pt x="64" y="185"/>
                    </a:lnTo>
                    <a:close/>
                  </a:path>
                </a:pathLst>
              </a:custGeom>
              <a:solidFill>
                <a:srgbClr val="C1A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239"/>
              <p:cNvSpPr/>
              <p:nvPr/>
            </p:nvSpPr>
            <p:spPr bwMode="auto">
              <a:xfrm>
                <a:off x="4832069" y="4005820"/>
                <a:ext cx="113736" cy="333871"/>
              </a:xfrm>
              <a:custGeom>
                <a:avLst/>
                <a:gdLst>
                  <a:gd name="T0" fmla="*/ 62 w 62"/>
                  <a:gd name="T1" fmla="*/ 182 h 182"/>
                  <a:gd name="T2" fmla="*/ 0 w 62"/>
                  <a:gd name="T3" fmla="*/ 64 h 182"/>
                  <a:gd name="T4" fmla="*/ 26 w 62"/>
                  <a:gd name="T5" fmla="*/ 57 h 182"/>
                  <a:gd name="T6" fmla="*/ 14 w 62"/>
                  <a:gd name="T7" fmla="*/ 0 h 182"/>
                  <a:gd name="T8" fmla="*/ 62 w 62"/>
                  <a:gd name="T9" fmla="*/ 0 h 182"/>
                  <a:gd name="T10" fmla="*/ 62 w 62"/>
                  <a:gd name="T1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82">
                    <a:moveTo>
                      <a:pt x="62" y="182"/>
                    </a:moveTo>
                    <a:lnTo>
                      <a:pt x="0" y="64"/>
                    </a:lnTo>
                    <a:lnTo>
                      <a:pt x="26" y="57"/>
                    </a:lnTo>
                    <a:lnTo>
                      <a:pt x="14" y="0"/>
                    </a:lnTo>
                    <a:lnTo>
                      <a:pt x="62" y="0"/>
                    </a:lnTo>
                    <a:lnTo>
                      <a:pt x="62" y="182"/>
                    </a:lnTo>
                    <a:close/>
                  </a:path>
                </a:pathLst>
              </a:custGeom>
              <a:solidFill>
                <a:srgbClr val="D1B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240"/>
              <p:cNvSpPr/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241"/>
              <p:cNvSpPr/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242"/>
              <p:cNvSpPr/>
              <p:nvPr/>
            </p:nvSpPr>
            <p:spPr bwMode="auto">
              <a:xfrm>
                <a:off x="4835738" y="4000316"/>
                <a:ext cx="218301" cy="183445"/>
              </a:xfrm>
              <a:custGeom>
                <a:avLst/>
                <a:gdLst>
                  <a:gd name="T0" fmla="*/ 0 w 50"/>
                  <a:gd name="T1" fmla="*/ 28 h 42"/>
                  <a:gd name="T2" fmla="*/ 8 w 50"/>
                  <a:gd name="T3" fmla="*/ 22 h 42"/>
                  <a:gd name="T4" fmla="*/ 4 w 50"/>
                  <a:gd name="T5" fmla="*/ 0 h 42"/>
                  <a:gd name="T6" fmla="*/ 45 w 50"/>
                  <a:gd name="T7" fmla="*/ 1 h 42"/>
                  <a:gd name="T8" fmla="*/ 43 w 50"/>
                  <a:gd name="T9" fmla="*/ 22 h 42"/>
                  <a:gd name="T10" fmla="*/ 50 w 50"/>
                  <a:gd name="T11" fmla="*/ 27 h 42"/>
                  <a:gd name="T12" fmla="*/ 25 w 50"/>
                  <a:gd name="T13" fmla="*/ 42 h 42"/>
                  <a:gd name="T14" fmla="*/ 0 w 50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2">
                    <a:moveTo>
                      <a:pt x="0" y="2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5" y="36"/>
                      <a:pt x="35" y="42"/>
                      <a:pt x="25" y="42"/>
                    </a:cubicBezTo>
                    <a:cubicBezTo>
                      <a:pt x="14" y="42"/>
                      <a:pt x="5" y="36"/>
                      <a:pt x="0" y="28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243"/>
              <p:cNvSpPr/>
              <p:nvPr/>
            </p:nvSpPr>
            <p:spPr bwMode="auto">
              <a:xfrm>
                <a:off x="4854083" y="4000316"/>
                <a:ext cx="177943" cy="122909"/>
              </a:xfrm>
              <a:custGeom>
                <a:avLst/>
                <a:gdLst>
                  <a:gd name="T0" fmla="*/ 3 w 41"/>
                  <a:gd name="T1" fmla="*/ 23 h 28"/>
                  <a:gd name="T2" fmla="*/ 4 w 41"/>
                  <a:gd name="T3" fmla="*/ 22 h 28"/>
                  <a:gd name="T4" fmla="*/ 0 w 41"/>
                  <a:gd name="T5" fmla="*/ 0 h 28"/>
                  <a:gd name="T6" fmla="*/ 41 w 41"/>
                  <a:gd name="T7" fmla="*/ 1 h 28"/>
                  <a:gd name="T8" fmla="*/ 39 w 41"/>
                  <a:gd name="T9" fmla="*/ 22 h 28"/>
                  <a:gd name="T10" fmla="*/ 40 w 41"/>
                  <a:gd name="T11" fmla="*/ 23 h 28"/>
                  <a:gd name="T12" fmla="*/ 23 w 41"/>
                  <a:gd name="T13" fmla="*/ 27 h 28"/>
                  <a:gd name="T14" fmla="*/ 3 w 41"/>
                  <a:gd name="T1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8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5" y="26"/>
                      <a:pt x="29" y="27"/>
                      <a:pt x="23" y="27"/>
                    </a:cubicBezTo>
                    <a:cubicBezTo>
                      <a:pt x="16" y="28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244"/>
              <p:cNvSpPr/>
              <p:nvPr/>
            </p:nvSpPr>
            <p:spPr bwMode="auto">
              <a:xfrm>
                <a:off x="4854083" y="4000316"/>
                <a:ext cx="91723" cy="117405"/>
              </a:xfrm>
              <a:custGeom>
                <a:avLst/>
                <a:gdLst>
                  <a:gd name="T0" fmla="*/ 3 w 21"/>
                  <a:gd name="T1" fmla="*/ 23 h 27"/>
                  <a:gd name="T2" fmla="*/ 4 w 21"/>
                  <a:gd name="T3" fmla="*/ 22 h 27"/>
                  <a:gd name="T4" fmla="*/ 0 w 21"/>
                  <a:gd name="T5" fmla="*/ 0 h 27"/>
                  <a:gd name="T6" fmla="*/ 21 w 21"/>
                  <a:gd name="T7" fmla="*/ 1 h 27"/>
                  <a:gd name="T8" fmla="*/ 21 w 21"/>
                  <a:gd name="T9" fmla="*/ 27 h 27"/>
                  <a:gd name="T10" fmla="*/ 3 w 21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7">
                    <a:moveTo>
                      <a:pt x="3" y="23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5" y="27"/>
                      <a:pt x="9" y="26"/>
                      <a:pt x="3" y="23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248"/>
              <p:cNvSpPr/>
              <p:nvPr/>
            </p:nvSpPr>
            <p:spPr bwMode="auto">
              <a:xfrm>
                <a:off x="4688982" y="3549041"/>
                <a:ext cx="511813" cy="555840"/>
              </a:xfrm>
              <a:custGeom>
                <a:avLst/>
                <a:gdLst>
                  <a:gd name="T0" fmla="*/ 59 w 118"/>
                  <a:gd name="T1" fmla="*/ 0 h 128"/>
                  <a:gd name="T2" fmla="*/ 63 w 118"/>
                  <a:gd name="T3" fmla="*/ 0 h 128"/>
                  <a:gd name="T4" fmla="*/ 103 w 118"/>
                  <a:gd name="T5" fmla="*/ 0 h 128"/>
                  <a:gd name="T6" fmla="*/ 106 w 118"/>
                  <a:gd name="T7" fmla="*/ 14 h 128"/>
                  <a:gd name="T8" fmla="*/ 118 w 118"/>
                  <a:gd name="T9" fmla="*/ 29 h 128"/>
                  <a:gd name="T10" fmla="*/ 118 w 118"/>
                  <a:gd name="T11" fmla="*/ 62 h 128"/>
                  <a:gd name="T12" fmla="*/ 61 w 118"/>
                  <a:gd name="T13" fmla="*/ 127 h 128"/>
                  <a:gd name="T14" fmla="*/ 1 w 118"/>
                  <a:gd name="T15" fmla="*/ 61 h 128"/>
                  <a:gd name="T16" fmla="*/ 1 w 118"/>
                  <a:gd name="T17" fmla="*/ 14 h 128"/>
                  <a:gd name="T18" fmla="*/ 10 w 118"/>
                  <a:gd name="T19" fmla="*/ 0 h 128"/>
                  <a:gd name="T20" fmla="*/ 56 w 118"/>
                  <a:gd name="T21" fmla="*/ 0 h 128"/>
                  <a:gd name="T22" fmla="*/ 59 w 118"/>
                  <a:gd name="T2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128">
                    <a:moveTo>
                      <a:pt x="59" y="0"/>
                    </a:moveTo>
                    <a:cubicBezTo>
                      <a:pt x="61" y="0"/>
                      <a:pt x="62" y="0"/>
                      <a:pt x="6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40"/>
                      <a:pt x="118" y="51"/>
                      <a:pt x="118" y="62"/>
                    </a:cubicBezTo>
                    <a:cubicBezTo>
                      <a:pt x="115" y="92"/>
                      <a:pt x="89" y="127"/>
                      <a:pt x="61" y="127"/>
                    </a:cubicBezTo>
                    <a:cubicBezTo>
                      <a:pt x="30" y="128"/>
                      <a:pt x="4" y="93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249"/>
              <p:cNvSpPr/>
              <p:nvPr/>
            </p:nvSpPr>
            <p:spPr bwMode="auto">
              <a:xfrm>
                <a:off x="4688982" y="3549041"/>
                <a:ext cx="256823" cy="552171"/>
              </a:xfrm>
              <a:custGeom>
                <a:avLst/>
                <a:gdLst>
                  <a:gd name="T0" fmla="*/ 59 w 59"/>
                  <a:gd name="T1" fmla="*/ 127 h 127"/>
                  <a:gd name="T2" fmla="*/ 1 w 59"/>
                  <a:gd name="T3" fmla="*/ 61 h 127"/>
                  <a:gd name="T4" fmla="*/ 1 w 59"/>
                  <a:gd name="T5" fmla="*/ 14 h 127"/>
                  <a:gd name="T6" fmla="*/ 10 w 59"/>
                  <a:gd name="T7" fmla="*/ 0 h 127"/>
                  <a:gd name="T8" fmla="*/ 56 w 59"/>
                  <a:gd name="T9" fmla="*/ 0 h 127"/>
                  <a:gd name="T10" fmla="*/ 59 w 59"/>
                  <a:gd name="T11" fmla="*/ 0 h 127"/>
                  <a:gd name="T12" fmla="*/ 59 w 59"/>
                  <a:gd name="T1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27">
                    <a:moveTo>
                      <a:pt x="59" y="127"/>
                    </a:moveTo>
                    <a:cubicBezTo>
                      <a:pt x="29" y="127"/>
                      <a:pt x="4" y="92"/>
                      <a:pt x="1" y="61"/>
                    </a:cubicBezTo>
                    <a:cubicBezTo>
                      <a:pt x="0" y="45"/>
                      <a:pt x="1" y="29"/>
                      <a:pt x="1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9" y="0"/>
                    </a:cubicBezTo>
                    <a:lnTo>
                      <a:pt x="59" y="127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250"/>
              <p:cNvSpPr/>
              <p:nvPr/>
            </p:nvSpPr>
            <p:spPr bwMode="auto">
              <a:xfrm>
                <a:off x="4644955" y="3505014"/>
                <a:ext cx="555840" cy="231141"/>
              </a:xfrm>
              <a:custGeom>
                <a:avLst/>
                <a:gdLst>
                  <a:gd name="T0" fmla="*/ 128 w 128"/>
                  <a:gd name="T1" fmla="*/ 35 h 53"/>
                  <a:gd name="T2" fmla="*/ 128 w 128"/>
                  <a:gd name="T3" fmla="*/ 53 h 53"/>
                  <a:gd name="T4" fmla="*/ 110 w 128"/>
                  <a:gd name="T5" fmla="*/ 53 h 53"/>
                  <a:gd name="T6" fmla="*/ 105 w 128"/>
                  <a:gd name="T7" fmla="*/ 53 h 53"/>
                  <a:gd name="T8" fmla="*/ 105 w 128"/>
                  <a:gd name="T9" fmla="*/ 36 h 53"/>
                  <a:gd name="T10" fmla="*/ 104 w 128"/>
                  <a:gd name="T11" fmla="*/ 36 h 53"/>
                  <a:gd name="T12" fmla="*/ 92 w 128"/>
                  <a:gd name="T13" fmla="*/ 52 h 53"/>
                  <a:gd name="T14" fmla="*/ 86 w 128"/>
                  <a:gd name="T15" fmla="*/ 53 h 53"/>
                  <a:gd name="T16" fmla="*/ 86 w 128"/>
                  <a:gd name="T17" fmla="*/ 53 h 53"/>
                  <a:gd name="T18" fmla="*/ 84 w 128"/>
                  <a:gd name="T19" fmla="*/ 53 h 53"/>
                  <a:gd name="T20" fmla="*/ 84 w 128"/>
                  <a:gd name="T21" fmla="*/ 53 h 53"/>
                  <a:gd name="T22" fmla="*/ 70 w 128"/>
                  <a:gd name="T23" fmla="*/ 53 h 53"/>
                  <a:gd name="T24" fmla="*/ 70 w 128"/>
                  <a:gd name="T25" fmla="*/ 53 h 53"/>
                  <a:gd name="T26" fmla="*/ 70 w 128"/>
                  <a:gd name="T27" fmla="*/ 53 h 53"/>
                  <a:gd name="T28" fmla="*/ 22 w 128"/>
                  <a:gd name="T29" fmla="*/ 53 h 53"/>
                  <a:gd name="T30" fmla="*/ 4 w 128"/>
                  <a:gd name="T31" fmla="*/ 35 h 53"/>
                  <a:gd name="T32" fmla="*/ 13 w 128"/>
                  <a:gd name="T33" fmla="*/ 17 h 53"/>
                  <a:gd name="T34" fmla="*/ 20 w 128"/>
                  <a:gd name="T35" fmla="*/ 0 h 53"/>
                  <a:gd name="T36" fmla="*/ 71 w 128"/>
                  <a:gd name="T37" fmla="*/ 4 h 53"/>
                  <a:gd name="T38" fmla="*/ 71 w 128"/>
                  <a:gd name="T39" fmla="*/ 4 h 53"/>
                  <a:gd name="T40" fmla="*/ 91 w 128"/>
                  <a:gd name="T41" fmla="*/ 4 h 53"/>
                  <a:gd name="T42" fmla="*/ 91 w 128"/>
                  <a:gd name="T43" fmla="*/ 4 h 53"/>
                  <a:gd name="T44" fmla="*/ 97 w 128"/>
                  <a:gd name="T45" fmla="*/ 4 h 53"/>
                  <a:gd name="T46" fmla="*/ 128 w 128"/>
                  <a:gd name="T47" fmla="*/ 34 h 53"/>
                  <a:gd name="T48" fmla="*/ 128 w 128"/>
                  <a:gd name="T49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53">
                    <a:moveTo>
                      <a:pt x="128" y="35"/>
                    </a:moveTo>
                    <a:cubicBezTo>
                      <a:pt x="128" y="53"/>
                      <a:pt x="128" y="53"/>
                      <a:pt x="128" y="53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5" y="53"/>
                      <a:pt x="105" y="53"/>
                      <a:pt x="105" y="53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43"/>
                      <a:pt x="99" y="50"/>
                      <a:pt x="92" y="52"/>
                    </a:cubicBezTo>
                    <a:cubicBezTo>
                      <a:pt x="90" y="53"/>
                      <a:pt x="88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12" y="53"/>
                      <a:pt x="0" y="44"/>
                      <a:pt x="4" y="3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114" y="4"/>
                      <a:pt x="128" y="17"/>
                      <a:pt x="128" y="34"/>
                    </a:cubicBezTo>
                    <a:cubicBezTo>
                      <a:pt x="128" y="35"/>
                      <a:pt x="128" y="35"/>
                      <a:pt x="128" y="3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252"/>
              <p:cNvSpPr/>
              <p:nvPr/>
            </p:nvSpPr>
            <p:spPr bwMode="auto">
              <a:xfrm>
                <a:off x="5197125" y="4044343"/>
                <a:ext cx="234810" cy="326533"/>
              </a:xfrm>
              <a:custGeom>
                <a:avLst/>
                <a:gdLst>
                  <a:gd name="T0" fmla="*/ 32 w 54"/>
                  <a:gd name="T1" fmla="*/ 74 h 75"/>
                  <a:gd name="T2" fmla="*/ 34 w 54"/>
                  <a:gd name="T3" fmla="*/ 73 h 75"/>
                  <a:gd name="T4" fmla="*/ 35 w 54"/>
                  <a:gd name="T5" fmla="*/ 73 h 75"/>
                  <a:gd name="T6" fmla="*/ 35 w 54"/>
                  <a:gd name="T7" fmla="*/ 73 h 75"/>
                  <a:gd name="T8" fmla="*/ 44 w 54"/>
                  <a:gd name="T9" fmla="*/ 75 h 75"/>
                  <a:gd name="T10" fmla="*/ 52 w 54"/>
                  <a:gd name="T11" fmla="*/ 68 h 75"/>
                  <a:gd name="T12" fmla="*/ 53 w 54"/>
                  <a:gd name="T13" fmla="*/ 57 h 75"/>
                  <a:gd name="T14" fmla="*/ 46 w 54"/>
                  <a:gd name="T15" fmla="*/ 40 h 75"/>
                  <a:gd name="T16" fmla="*/ 46 w 54"/>
                  <a:gd name="T17" fmla="*/ 40 h 75"/>
                  <a:gd name="T18" fmla="*/ 30 w 54"/>
                  <a:gd name="T19" fmla="*/ 0 h 75"/>
                  <a:gd name="T20" fmla="*/ 0 w 54"/>
                  <a:gd name="T21" fmla="*/ 13 h 75"/>
                  <a:gd name="T22" fmla="*/ 31 w 54"/>
                  <a:gd name="T23" fmla="*/ 74 h 75"/>
                  <a:gd name="T24" fmla="*/ 32 w 54"/>
                  <a:gd name="T25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75">
                    <a:moveTo>
                      <a:pt x="32" y="74"/>
                    </a:moveTo>
                    <a:cubicBezTo>
                      <a:pt x="34" y="73"/>
                      <a:pt x="34" y="73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8" y="74"/>
                      <a:pt x="50" y="71"/>
                      <a:pt x="52" y="68"/>
                    </a:cubicBezTo>
                    <a:cubicBezTo>
                      <a:pt x="54" y="64"/>
                      <a:pt x="54" y="61"/>
                      <a:pt x="53" y="5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4"/>
                      <a:pt x="32" y="74"/>
                      <a:pt x="32" y="74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253"/>
              <p:cNvSpPr/>
              <p:nvPr/>
            </p:nvSpPr>
            <p:spPr bwMode="auto">
              <a:xfrm>
                <a:off x="5149429" y="3726983"/>
                <a:ext cx="117405" cy="361388"/>
              </a:xfrm>
              <a:custGeom>
                <a:avLst/>
                <a:gdLst>
                  <a:gd name="T0" fmla="*/ 25 w 27"/>
                  <a:gd name="T1" fmla="*/ 1 h 83"/>
                  <a:gd name="T2" fmla="*/ 25 w 27"/>
                  <a:gd name="T3" fmla="*/ 1 h 83"/>
                  <a:gd name="T4" fmla="*/ 27 w 27"/>
                  <a:gd name="T5" fmla="*/ 1 h 83"/>
                  <a:gd name="T6" fmla="*/ 5 w 27"/>
                  <a:gd name="T7" fmla="*/ 83 h 83"/>
                  <a:gd name="T8" fmla="*/ 4 w 27"/>
                  <a:gd name="T9" fmla="*/ 83 h 83"/>
                  <a:gd name="T10" fmla="*/ 4 w 27"/>
                  <a:gd name="T11" fmla="*/ 83 h 83"/>
                  <a:gd name="T12" fmla="*/ 0 w 27"/>
                  <a:gd name="T13" fmla="*/ 77 h 83"/>
                  <a:gd name="T14" fmla="*/ 19 w 27"/>
                  <a:gd name="T15" fmla="*/ 4 h 83"/>
                  <a:gd name="T16" fmla="*/ 25 w 27"/>
                  <a:gd name="T17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83">
                    <a:moveTo>
                      <a:pt x="25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4" y="83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1" y="82"/>
                      <a:pt x="0" y="80"/>
                      <a:pt x="0" y="7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2"/>
                      <a:pt x="22" y="0"/>
                      <a:pt x="25" y="1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254"/>
              <p:cNvSpPr/>
              <p:nvPr/>
            </p:nvSpPr>
            <p:spPr bwMode="auto">
              <a:xfrm>
                <a:off x="5165940" y="3730652"/>
                <a:ext cx="108233" cy="361388"/>
              </a:xfrm>
              <a:custGeom>
                <a:avLst/>
                <a:gdLst>
                  <a:gd name="T0" fmla="*/ 21 w 25"/>
                  <a:gd name="T1" fmla="*/ 0 h 83"/>
                  <a:gd name="T2" fmla="*/ 21 w 25"/>
                  <a:gd name="T3" fmla="*/ 0 h 83"/>
                  <a:gd name="T4" fmla="*/ 0 w 25"/>
                  <a:gd name="T5" fmla="*/ 82 h 83"/>
                  <a:gd name="T6" fmla="*/ 6 w 25"/>
                  <a:gd name="T7" fmla="*/ 78 h 83"/>
                  <a:gd name="T8" fmla="*/ 25 w 25"/>
                  <a:gd name="T9" fmla="*/ 6 h 83"/>
                  <a:gd name="T10" fmla="*/ 21 w 25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3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3"/>
                      <a:pt x="5" y="81"/>
                      <a:pt x="6" y="78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3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255"/>
              <p:cNvSpPr/>
              <p:nvPr/>
            </p:nvSpPr>
            <p:spPr bwMode="auto">
              <a:xfrm>
                <a:off x="5165940" y="3958125"/>
                <a:ext cx="161432" cy="143087"/>
              </a:xfrm>
              <a:custGeom>
                <a:avLst/>
                <a:gdLst>
                  <a:gd name="T0" fmla="*/ 37 w 37"/>
                  <a:gd name="T1" fmla="*/ 20 h 33"/>
                  <a:gd name="T2" fmla="*/ 34 w 37"/>
                  <a:gd name="T3" fmla="*/ 12 h 33"/>
                  <a:gd name="T4" fmla="*/ 13 w 37"/>
                  <a:gd name="T5" fmla="*/ 3 h 33"/>
                  <a:gd name="T6" fmla="*/ 13 w 37"/>
                  <a:gd name="T7" fmla="*/ 3 h 33"/>
                  <a:gd name="T8" fmla="*/ 3 w 37"/>
                  <a:gd name="T9" fmla="*/ 24 h 33"/>
                  <a:gd name="T10" fmla="*/ 7 w 37"/>
                  <a:gd name="T11" fmla="*/ 33 h 33"/>
                  <a:gd name="T12" fmla="*/ 37 w 37"/>
                  <a:gd name="T13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3">
                    <a:moveTo>
                      <a:pt x="37" y="20"/>
                    </a:move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4"/>
                      <a:pt x="21" y="0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4" y="6"/>
                      <a:pt x="0" y="15"/>
                      <a:pt x="3" y="24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37" y="2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257"/>
              <p:cNvSpPr/>
              <p:nvPr/>
            </p:nvSpPr>
            <p:spPr bwMode="auto">
              <a:xfrm>
                <a:off x="4432159" y="4471772"/>
                <a:ext cx="256823" cy="355884"/>
              </a:xfrm>
              <a:custGeom>
                <a:avLst/>
                <a:gdLst>
                  <a:gd name="T0" fmla="*/ 36 w 59"/>
                  <a:gd name="T1" fmla="*/ 1 h 82"/>
                  <a:gd name="T2" fmla="*/ 37 w 59"/>
                  <a:gd name="T3" fmla="*/ 1 h 82"/>
                  <a:gd name="T4" fmla="*/ 39 w 59"/>
                  <a:gd name="T5" fmla="*/ 2 h 82"/>
                  <a:gd name="T6" fmla="*/ 39 w 59"/>
                  <a:gd name="T7" fmla="*/ 2 h 82"/>
                  <a:gd name="T8" fmla="*/ 51 w 59"/>
                  <a:gd name="T9" fmla="*/ 8 h 82"/>
                  <a:gd name="T10" fmla="*/ 58 w 59"/>
                  <a:gd name="T11" fmla="*/ 17 h 82"/>
                  <a:gd name="T12" fmla="*/ 58 w 59"/>
                  <a:gd name="T13" fmla="*/ 27 h 82"/>
                  <a:gd name="T14" fmla="*/ 49 w 59"/>
                  <a:gd name="T15" fmla="*/ 44 h 82"/>
                  <a:gd name="T16" fmla="*/ 49 w 59"/>
                  <a:gd name="T17" fmla="*/ 44 h 82"/>
                  <a:gd name="T18" fmla="*/ 29 w 59"/>
                  <a:gd name="T19" fmla="*/ 82 h 82"/>
                  <a:gd name="T20" fmla="*/ 0 w 59"/>
                  <a:gd name="T21" fmla="*/ 66 h 82"/>
                  <a:gd name="T22" fmla="*/ 35 w 59"/>
                  <a:gd name="T23" fmla="*/ 0 h 82"/>
                  <a:gd name="T24" fmla="*/ 36 w 59"/>
                  <a:gd name="T25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2">
                    <a:moveTo>
                      <a:pt x="36" y="1"/>
                    </a:moveTo>
                    <a:cubicBezTo>
                      <a:pt x="37" y="1"/>
                      <a:pt x="37" y="1"/>
                      <a:pt x="37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5" y="10"/>
                      <a:pt x="57" y="13"/>
                      <a:pt x="58" y="17"/>
                    </a:cubicBezTo>
                    <a:cubicBezTo>
                      <a:pt x="59" y="20"/>
                      <a:pt x="59" y="24"/>
                      <a:pt x="58" y="27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258"/>
              <p:cNvSpPr/>
              <p:nvPr/>
            </p:nvSpPr>
            <p:spPr bwMode="auto">
              <a:xfrm>
                <a:off x="4399139" y="4754277"/>
                <a:ext cx="159598" cy="152260"/>
              </a:xfrm>
              <a:custGeom>
                <a:avLst/>
                <a:gdLst>
                  <a:gd name="T0" fmla="*/ 37 w 37"/>
                  <a:gd name="T1" fmla="*/ 16 h 35"/>
                  <a:gd name="T2" fmla="*/ 33 w 37"/>
                  <a:gd name="T3" fmla="*/ 24 h 35"/>
                  <a:gd name="T4" fmla="*/ 11 w 37"/>
                  <a:gd name="T5" fmla="*/ 31 h 35"/>
                  <a:gd name="T6" fmla="*/ 11 w 37"/>
                  <a:gd name="T7" fmla="*/ 31 h 35"/>
                  <a:gd name="T8" fmla="*/ 4 w 37"/>
                  <a:gd name="T9" fmla="*/ 9 h 35"/>
                  <a:gd name="T10" fmla="*/ 9 w 37"/>
                  <a:gd name="T11" fmla="*/ 0 h 35"/>
                  <a:gd name="T12" fmla="*/ 37 w 37"/>
                  <a:gd name="T13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5">
                    <a:moveTo>
                      <a:pt x="37" y="16"/>
                    </a:moveTo>
                    <a:cubicBezTo>
                      <a:pt x="33" y="24"/>
                      <a:pt x="33" y="24"/>
                      <a:pt x="33" y="24"/>
                    </a:cubicBezTo>
                    <a:cubicBezTo>
                      <a:pt x="29" y="32"/>
                      <a:pt x="19" y="35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3" y="27"/>
                      <a:pt x="0" y="17"/>
                      <a:pt x="4" y="9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259"/>
              <p:cNvSpPr/>
              <p:nvPr/>
            </p:nvSpPr>
            <p:spPr bwMode="auto">
              <a:xfrm>
                <a:off x="4028579" y="4640541"/>
                <a:ext cx="599867" cy="631052"/>
              </a:xfrm>
              <a:custGeom>
                <a:avLst/>
                <a:gdLst>
                  <a:gd name="T0" fmla="*/ 72 w 138"/>
                  <a:gd name="T1" fmla="*/ 0 h 145"/>
                  <a:gd name="T2" fmla="*/ 138 w 138"/>
                  <a:gd name="T3" fmla="*/ 96 h 145"/>
                  <a:gd name="T4" fmla="*/ 65 w 138"/>
                  <a:gd name="T5" fmla="*/ 145 h 145"/>
                  <a:gd name="T6" fmla="*/ 0 w 138"/>
                  <a:gd name="T7" fmla="*/ 49 h 145"/>
                  <a:gd name="T8" fmla="*/ 71 w 138"/>
                  <a:gd name="T9" fmla="*/ 2 h 145"/>
                  <a:gd name="T10" fmla="*/ 72 w 138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45">
                    <a:moveTo>
                      <a:pt x="72" y="0"/>
                    </a:moveTo>
                    <a:cubicBezTo>
                      <a:pt x="138" y="96"/>
                      <a:pt x="138" y="96"/>
                      <a:pt x="138" y="96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2" y="1"/>
                      <a:pt x="72" y="0"/>
                      <a:pt x="7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260"/>
              <p:cNvSpPr/>
              <p:nvPr/>
            </p:nvSpPr>
            <p:spPr bwMode="auto">
              <a:xfrm>
                <a:off x="4246878" y="4776291"/>
                <a:ext cx="381566" cy="495302"/>
              </a:xfrm>
              <a:custGeom>
                <a:avLst/>
                <a:gdLst>
                  <a:gd name="T0" fmla="*/ 104 w 208"/>
                  <a:gd name="T1" fmla="*/ 0 h 270"/>
                  <a:gd name="T2" fmla="*/ 208 w 208"/>
                  <a:gd name="T3" fmla="*/ 154 h 270"/>
                  <a:gd name="T4" fmla="*/ 35 w 208"/>
                  <a:gd name="T5" fmla="*/ 270 h 270"/>
                  <a:gd name="T6" fmla="*/ 0 w 208"/>
                  <a:gd name="T7" fmla="*/ 218 h 270"/>
                  <a:gd name="T8" fmla="*/ 104 w 208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70">
                    <a:moveTo>
                      <a:pt x="104" y="0"/>
                    </a:moveTo>
                    <a:lnTo>
                      <a:pt x="208" y="154"/>
                    </a:lnTo>
                    <a:lnTo>
                      <a:pt x="35" y="270"/>
                    </a:lnTo>
                    <a:lnTo>
                      <a:pt x="0" y="218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261"/>
              <p:cNvSpPr/>
              <p:nvPr/>
            </p:nvSpPr>
            <p:spPr bwMode="auto">
              <a:xfrm>
                <a:off x="4316588" y="4658886"/>
                <a:ext cx="289844" cy="416422"/>
              </a:xfrm>
              <a:custGeom>
                <a:avLst/>
                <a:gdLst>
                  <a:gd name="T0" fmla="*/ 2 w 158"/>
                  <a:gd name="T1" fmla="*/ 0 h 227"/>
                  <a:gd name="T2" fmla="*/ 158 w 158"/>
                  <a:gd name="T3" fmla="*/ 225 h 227"/>
                  <a:gd name="T4" fmla="*/ 156 w 158"/>
                  <a:gd name="T5" fmla="*/ 227 h 227"/>
                  <a:gd name="T6" fmla="*/ 0 w 158"/>
                  <a:gd name="T7" fmla="*/ 2 h 227"/>
                  <a:gd name="T8" fmla="*/ 2 w 158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27">
                    <a:moveTo>
                      <a:pt x="2" y="0"/>
                    </a:moveTo>
                    <a:lnTo>
                      <a:pt x="158" y="225"/>
                    </a:lnTo>
                    <a:lnTo>
                      <a:pt x="156" y="22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262"/>
              <p:cNvSpPr/>
              <p:nvPr/>
            </p:nvSpPr>
            <p:spPr bwMode="auto">
              <a:xfrm>
                <a:off x="4316588" y="4640541"/>
                <a:ext cx="311857" cy="434766"/>
              </a:xfrm>
              <a:custGeom>
                <a:avLst/>
                <a:gdLst>
                  <a:gd name="T0" fmla="*/ 6 w 72"/>
                  <a:gd name="T1" fmla="*/ 0 h 100"/>
                  <a:gd name="T2" fmla="*/ 72 w 72"/>
                  <a:gd name="T3" fmla="*/ 96 h 100"/>
                  <a:gd name="T4" fmla="*/ 66 w 72"/>
                  <a:gd name="T5" fmla="*/ 100 h 100"/>
                  <a:gd name="T6" fmla="*/ 0 w 72"/>
                  <a:gd name="T7" fmla="*/ 5 h 100"/>
                  <a:gd name="T8" fmla="*/ 5 w 72"/>
                  <a:gd name="T9" fmla="*/ 2 h 100"/>
                  <a:gd name="T10" fmla="*/ 6 w 72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00">
                    <a:moveTo>
                      <a:pt x="6" y="0"/>
                    </a:moveTo>
                    <a:cubicBezTo>
                      <a:pt x="72" y="96"/>
                      <a:pt x="72" y="96"/>
                      <a:pt x="72" y="96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54"/>
              <p:cNvSpPr/>
              <p:nvPr/>
            </p:nvSpPr>
            <p:spPr bwMode="auto">
              <a:xfrm>
                <a:off x="4367952" y="4754277"/>
                <a:ext cx="78882" cy="82551"/>
              </a:xfrm>
              <a:custGeom>
                <a:avLst/>
                <a:gdLst>
                  <a:gd name="T0" fmla="*/ 10 w 18"/>
                  <a:gd name="T1" fmla="*/ 2 h 19"/>
                  <a:gd name="T2" fmla="*/ 15 w 18"/>
                  <a:gd name="T3" fmla="*/ 1 h 19"/>
                  <a:gd name="T4" fmla="*/ 16 w 18"/>
                  <a:gd name="T5" fmla="*/ 6 h 19"/>
                  <a:gd name="T6" fmla="*/ 8 w 18"/>
                  <a:gd name="T7" fmla="*/ 17 h 19"/>
                  <a:gd name="T8" fmla="*/ 2 w 18"/>
                  <a:gd name="T9" fmla="*/ 18 h 19"/>
                  <a:gd name="T10" fmla="*/ 1 w 18"/>
                  <a:gd name="T11" fmla="*/ 13 h 19"/>
                  <a:gd name="T12" fmla="*/ 10 w 18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10" y="2"/>
                    </a:moveTo>
                    <a:cubicBezTo>
                      <a:pt x="11" y="0"/>
                      <a:pt x="13" y="0"/>
                      <a:pt x="15" y="1"/>
                    </a:cubicBezTo>
                    <a:cubicBezTo>
                      <a:pt x="17" y="2"/>
                      <a:pt x="18" y="5"/>
                      <a:pt x="16" y="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9"/>
                      <a:pt x="4" y="19"/>
                      <a:pt x="2" y="18"/>
                    </a:cubicBezTo>
                    <a:cubicBezTo>
                      <a:pt x="1" y="17"/>
                      <a:pt x="0" y="15"/>
                      <a:pt x="1" y="13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55"/>
              <p:cNvSpPr/>
              <p:nvPr/>
            </p:nvSpPr>
            <p:spPr bwMode="auto">
              <a:xfrm>
                <a:off x="4406476" y="4748774"/>
                <a:ext cx="40358" cy="40358"/>
              </a:xfrm>
              <a:custGeom>
                <a:avLst/>
                <a:gdLst>
                  <a:gd name="T0" fmla="*/ 3 w 9"/>
                  <a:gd name="T1" fmla="*/ 1 h 9"/>
                  <a:gd name="T2" fmla="*/ 8 w 9"/>
                  <a:gd name="T3" fmla="*/ 3 h 9"/>
                  <a:gd name="T4" fmla="*/ 6 w 9"/>
                  <a:gd name="T5" fmla="*/ 8 h 9"/>
                  <a:gd name="T6" fmla="*/ 6 w 9"/>
                  <a:gd name="T7" fmla="*/ 9 h 9"/>
                  <a:gd name="T8" fmla="*/ 1 w 9"/>
                  <a:gd name="T9" fmla="*/ 7 h 9"/>
                  <a:gd name="T10" fmla="*/ 3 w 9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5" y="0"/>
                      <a:pt x="7" y="1"/>
                      <a:pt x="8" y="3"/>
                    </a:cubicBezTo>
                    <a:cubicBezTo>
                      <a:pt x="9" y="5"/>
                      <a:pt x="8" y="7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251"/>
              <p:cNvSpPr/>
              <p:nvPr/>
            </p:nvSpPr>
            <p:spPr bwMode="auto">
              <a:xfrm>
                <a:off x="4641286" y="3473829"/>
                <a:ext cx="308188" cy="262327"/>
              </a:xfrm>
              <a:custGeom>
                <a:avLst/>
                <a:gdLst>
                  <a:gd name="T0" fmla="*/ 71 w 71"/>
                  <a:gd name="T1" fmla="*/ 60 h 60"/>
                  <a:gd name="T2" fmla="*/ 71 w 71"/>
                  <a:gd name="T3" fmla="*/ 60 h 60"/>
                  <a:gd name="T4" fmla="*/ 71 w 71"/>
                  <a:gd name="T5" fmla="*/ 60 h 60"/>
                  <a:gd name="T6" fmla="*/ 71 w 71"/>
                  <a:gd name="T7" fmla="*/ 60 h 60"/>
                  <a:gd name="T8" fmla="*/ 15 w 71"/>
                  <a:gd name="T9" fmla="*/ 60 h 60"/>
                  <a:gd name="T10" fmla="*/ 3 w 71"/>
                  <a:gd name="T11" fmla="*/ 41 h 60"/>
                  <a:gd name="T12" fmla="*/ 13 w 71"/>
                  <a:gd name="T13" fmla="*/ 14 h 60"/>
                  <a:gd name="T14" fmla="*/ 20 w 71"/>
                  <a:gd name="T15" fmla="*/ 3 h 60"/>
                  <a:gd name="T16" fmla="*/ 30 w 71"/>
                  <a:gd name="T17" fmla="*/ 0 h 60"/>
                  <a:gd name="T18" fmla="*/ 71 w 71"/>
                  <a:gd name="T19" fmla="*/ 11 h 60"/>
                  <a:gd name="T20" fmla="*/ 71 w 71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60">
                    <a:moveTo>
                      <a:pt x="71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2" y="60"/>
                      <a:pt x="0" y="51"/>
                      <a:pt x="3" y="41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71" y="11"/>
                      <a:pt x="71" y="11"/>
                      <a:pt x="71" y="11"/>
                    </a:cubicBezTo>
                    <a:lnTo>
                      <a:pt x="71" y="60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7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GAMBARAN SINGKAT ALUR SIPAS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28650" y="1607183"/>
            <a:ext cx="7886700" cy="4569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Bagan</a:t>
            </a:r>
            <a: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Alur </a:t>
            </a: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Pencatatan</a:t>
            </a:r>
            <a: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dan </a:t>
            </a: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Distribusi</a:t>
            </a:r>
            <a:b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Surat </a:t>
            </a: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Masuk</a:t>
            </a:r>
            <a: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Pada SIPAS</a:t>
            </a:r>
          </a:p>
          <a:p>
            <a:pPr marL="0" indent="0">
              <a:buNone/>
            </a:pPr>
            <a:endParaRPr lang="en-ID" sz="2000" dirty="0">
              <a:solidFill>
                <a:srgbClr val="62626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53148-5B4A-4AD1-84A2-34A2420F3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38" y="2828669"/>
            <a:ext cx="4422362" cy="89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5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GAMBARAN SINGKAT ALUR SIPAS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5B2269-C933-46F4-9112-86641DA8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19" y="-4056763"/>
            <a:ext cx="4422362" cy="89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GAMBARAN SINGKAT ALUR SIPAS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28650" y="1302383"/>
            <a:ext cx="7886700" cy="4569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Bagan</a:t>
            </a:r>
            <a: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Alur Surat </a:t>
            </a: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Keluar</a:t>
            </a:r>
            <a:endParaRPr lang="es-ES" sz="2000" dirty="0">
              <a:solidFill>
                <a:srgbClr val="62626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000" dirty="0">
              <a:solidFill>
                <a:srgbClr val="62626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68955-927E-4860-8047-8F6628B9C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200261"/>
            <a:ext cx="7886699" cy="101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GAMBARAN SINGKAT ALUR SIPAS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90E4E1-462E-4DC4-B286-246373CB0E73}"/>
              </a:ext>
            </a:extLst>
          </p:cNvPr>
          <p:cNvSpPr/>
          <p:nvPr/>
        </p:nvSpPr>
        <p:spPr>
          <a:xfrm>
            <a:off x="4507702" y="1488125"/>
            <a:ext cx="1088236" cy="25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1958-BE9D-4934-A9E0-DEF911EC10C8}"/>
              </a:ext>
            </a:extLst>
          </p:cNvPr>
          <p:cNvSpPr/>
          <p:nvPr/>
        </p:nvSpPr>
        <p:spPr>
          <a:xfrm>
            <a:off x="4041336" y="2262187"/>
            <a:ext cx="404821" cy="78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524A4-A101-4EC5-AAF1-49684D8D0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-4881683"/>
            <a:ext cx="7886699" cy="101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1208405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GAMBARAN SINGKAT ALUR SIPAS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28650" y="1302383"/>
            <a:ext cx="7886700" cy="4569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Bagan</a:t>
            </a:r>
            <a: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Alur Surat </a:t>
            </a: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Keluar</a:t>
            </a:r>
            <a: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Internal</a:t>
            </a:r>
            <a:r>
              <a:rPr lang="es-ES" sz="2000" dirty="0">
                <a:solidFill>
                  <a:srgbClr val="62626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Pada SIPAS</a:t>
            </a:r>
          </a:p>
          <a:p>
            <a:pPr marL="0" indent="0">
              <a:buNone/>
            </a:pPr>
            <a:endParaRPr lang="en-ID" sz="2000" dirty="0">
              <a:solidFill>
                <a:srgbClr val="62626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0B5D28-5A8F-431E-8AC3-094897A8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9" y="2185416"/>
            <a:ext cx="7621822" cy="99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5905500" cy="843279"/>
          </a:xfrm>
        </p:spPr>
        <p:txBody>
          <a:bodyPr>
            <a:norm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GAMBARAN SINGKAT ALUR SIPAS</a:t>
            </a:r>
          </a:p>
        </p:txBody>
      </p:sp>
      <p:pic>
        <p:nvPicPr>
          <p:cNvPr id="9" name="Picture 8" descr="D:\WORK\Yasir Work\Pictures\Brosur\Logo SIPAS\Logo_Light_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778"/>
            <a:ext cx="1733550" cy="30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F72749-91A4-48AE-9F9C-7B0F3FD93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9" y="-4558682"/>
            <a:ext cx="7621822" cy="99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365</Words>
  <Application>Microsoft Office PowerPoint</Application>
  <PresentationFormat>On-screen Show (4:3)</PresentationFormat>
  <Paragraphs>112</Paragraphs>
  <Slides>14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PRESENTASI SIPAS SISTEM INFORMASI PENGELOLAAN ARSIP SURAT </vt:lpstr>
      <vt:lpstr>SEKILAS TENTANG SIPAS</vt:lpstr>
      <vt:lpstr>KENAPA HARUS SIPAS?</vt:lpstr>
      <vt:lpstr>GAMBARAN SINGKAT ALUR SIPAS</vt:lpstr>
      <vt:lpstr>GAMBARAN SINGKAT ALUR SIPAS</vt:lpstr>
      <vt:lpstr>GAMBARAN SINGKAT ALUR SIPAS</vt:lpstr>
      <vt:lpstr>GAMBARAN SINGKAT ALUR SIPAS</vt:lpstr>
      <vt:lpstr>GAMBARAN SINGKAT ALUR SIPAS</vt:lpstr>
      <vt:lpstr>GAMBARAN SINGKAT ALUR SIPAS</vt:lpstr>
      <vt:lpstr>FITUR UNGGULAN</vt:lpstr>
      <vt:lpstr>ADD-ON SIPAS MOBILE</vt:lpstr>
      <vt:lpstr>MITRA PENGGUNA SIPAS</vt:lpstr>
      <vt:lpstr>KEBUTUHAN IMPLEMENTASI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SISTEM INFORMASI PENGELOLAAN ARSIP SURAT (SIPAS)</dc:title>
  <dc:creator>Dwiyan Kurniawan</dc:creator>
  <cp:lastModifiedBy>Moch Najib</cp:lastModifiedBy>
  <cp:revision>66</cp:revision>
  <cp:lastPrinted>2017-06-11T11:49:02Z</cp:lastPrinted>
  <dcterms:created xsi:type="dcterms:W3CDTF">2017-06-11T08:06:26Z</dcterms:created>
  <dcterms:modified xsi:type="dcterms:W3CDTF">2019-02-28T08:49:53Z</dcterms:modified>
</cp:coreProperties>
</file>