
<file path=[Content_Types].xml><?xml version="1.0" encoding="utf-8"?>
<Types xmlns="http://schemas.openxmlformats.org/package/2006/content-types">
  <Default ContentType="application/x-fontdata" Extension="fntdata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Robo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regular.fntdata"/><Relationship Id="rId14" Type="http://schemas.openxmlformats.org/officeDocument/2006/relationships/slide" Target="slides/slide9.xml"/><Relationship Id="rId17" Type="http://schemas.openxmlformats.org/officeDocument/2006/relationships/font" Target="fonts/Roboto-italic.fntdata"/><Relationship Id="rId16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Robo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c6f980f91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c6f980f9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c6f980f91_0_81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c6f980f91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c6f980f91_0_33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c6f980f91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7ebca3a9bf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7ebca3a9bf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7ebca3a9bf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7ebca3a9bf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7ebca3a9bf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7ebca3a9bf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c6f980f91_0_1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c6f980f9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703d332844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703d332844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c6f980f91_0_3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c6f980f91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598100" y="1010875"/>
            <a:ext cx="6677100" cy="160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alibri"/>
                <a:ea typeface="Calibri"/>
                <a:cs typeface="Calibri"/>
                <a:sym typeface="Calibri"/>
              </a:rPr>
              <a:t>LAPORAN OBSERVASI SERVER SIPAS ON-SITE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671250" y="2571750"/>
            <a:ext cx="5017500" cy="182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latin typeface="Calibri"/>
                <a:ea typeface="Calibri"/>
                <a:cs typeface="Calibri"/>
                <a:sym typeface="Calibri"/>
              </a:rPr>
              <a:t>RS RK CHARITAS</a:t>
            </a:r>
            <a:endParaRPr b="1" sz="24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Palembang, 18-21 Februari 2020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7" name="Google Shape;8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96325" y="3423350"/>
            <a:ext cx="1905000" cy="117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/>
        </p:nvSpPr>
        <p:spPr>
          <a:xfrm>
            <a:off x="566925" y="3078775"/>
            <a:ext cx="1681800" cy="545400"/>
          </a:xfrm>
          <a:prstGeom prst="rect">
            <a:avLst/>
          </a:prstGeom>
          <a:noFill/>
          <a:ln cap="flat" cmpd="sng" w="28575">
            <a:solidFill>
              <a:srgbClr val="A4C2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1155CC"/>
                </a:solidFill>
                <a:latin typeface="Roboto"/>
                <a:ea typeface="Roboto"/>
                <a:cs typeface="Roboto"/>
                <a:sym typeface="Roboto"/>
              </a:rPr>
              <a:t>PC Fransiskus</a:t>
            </a:r>
            <a:endParaRPr b="1" sz="1800">
              <a:solidFill>
                <a:srgbClr val="1155CC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3" name="Google Shape;93;p14"/>
          <p:cNvSpPr/>
          <p:nvPr/>
        </p:nvSpPr>
        <p:spPr>
          <a:xfrm>
            <a:off x="483375" y="1818225"/>
            <a:ext cx="1896300" cy="495900"/>
          </a:xfrm>
          <a:prstGeom prst="roundRect">
            <a:avLst>
              <a:gd fmla="val 16667" name="adj"/>
            </a:avLst>
          </a:prstGeom>
          <a:solidFill>
            <a:srgbClr val="A4C2F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10.1.9.17</a:t>
            </a:r>
            <a:endParaRPr b="1" sz="1800"/>
          </a:p>
        </p:txBody>
      </p:sp>
      <p:sp>
        <p:nvSpPr>
          <p:cNvPr id="94" name="Google Shape;94;p14"/>
          <p:cNvSpPr/>
          <p:nvPr/>
        </p:nvSpPr>
        <p:spPr>
          <a:xfrm>
            <a:off x="3623850" y="1818225"/>
            <a:ext cx="1896300" cy="495900"/>
          </a:xfrm>
          <a:prstGeom prst="roundRect">
            <a:avLst>
              <a:gd fmla="val 16667" name="adj"/>
            </a:avLst>
          </a:prstGeom>
          <a:solidFill>
            <a:srgbClr val="A4C2F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211.200.8.77</a:t>
            </a:r>
            <a:endParaRPr b="1" sz="1800"/>
          </a:p>
        </p:txBody>
      </p:sp>
      <p:sp>
        <p:nvSpPr>
          <p:cNvPr id="95" name="Google Shape;95;p14"/>
          <p:cNvSpPr/>
          <p:nvPr/>
        </p:nvSpPr>
        <p:spPr>
          <a:xfrm>
            <a:off x="6764325" y="1818225"/>
            <a:ext cx="1896300" cy="495900"/>
          </a:xfrm>
          <a:prstGeom prst="roundRect">
            <a:avLst>
              <a:gd fmla="val 16667" name="adj"/>
            </a:avLst>
          </a:prstGeom>
          <a:solidFill>
            <a:srgbClr val="A4C2F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192.168.8.1</a:t>
            </a:r>
            <a:endParaRPr b="1" sz="1800"/>
          </a:p>
        </p:txBody>
      </p:sp>
      <p:sp>
        <p:nvSpPr>
          <p:cNvPr id="96" name="Google Shape;96;p14"/>
          <p:cNvSpPr txBox="1"/>
          <p:nvPr/>
        </p:nvSpPr>
        <p:spPr>
          <a:xfrm>
            <a:off x="2747550" y="3078775"/>
            <a:ext cx="2041500" cy="545400"/>
          </a:xfrm>
          <a:prstGeom prst="rect">
            <a:avLst/>
          </a:prstGeom>
          <a:noFill/>
          <a:ln cap="flat" cmpd="sng" w="28575">
            <a:solidFill>
              <a:srgbClr val="A4C2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1155CC"/>
                </a:solidFill>
                <a:latin typeface="Roboto"/>
                <a:ea typeface="Roboto"/>
                <a:cs typeface="Roboto"/>
                <a:sym typeface="Roboto"/>
              </a:rPr>
              <a:t>PC Pemeliharaan</a:t>
            </a:r>
            <a:endParaRPr b="1" sz="1800">
              <a:solidFill>
                <a:srgbClr val="1155CC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97" name="Google Shape;97;p14"/>
          <p:cNvCxnSpPr>
            <a:stCxn id="92" idx="0"/>
            <a:endCxn id="93" idx="2"/>
          </p:cNvCxnSpPr>
          <p:nvPr/>
        </p:nvCxnSpPr>
        <p:spPr>
          <a:xfrm flipH="1" rot="10800000">
            <a:off x="1407825" y="2314075"/>
            <a:ext cx="23700" cy="764700"/>
          </a:xfrm>
          <a:prstGeom prst="straightConnector1">
            <a:avLst/>
          </a:prstGeom>
          <a:noFill/>
          <a:ln cap="flat" cmpd="sng" w="19050">
            <a:solidFill>
              <a:srgbClr val="3C78D8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8" name="Google Shape;98;p14"/>
          <p:cNvSpPr txBox="1"/>
          <p:nvPr/>
        </p:nvSpPr>
        <p:spPr>
          <a:xfrm>
            <a:off x="4974950" y="3078775"/>
            <a:ext cx="1420200" cy="545400"/>
          </a:xfrm>
          <a:prstGeom prst="rect">
            <a:avLst/>
          </a:prstGeom>
          <a:noFill/>
          <a:ln cap="flat" cmpd="sng" w="28575">
            <a:solidFill>
              <a:srgbClr val="A4C2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1155CC"/>
                </a:solidFill>
                <a:latin typeface="Roboto"/>
                <a:ea typeface="Roboto"/>
                <a:cs typeface="Roboto"/>
                <a:sym typeface="Roboto"/>
              </a:rPr>
              <a:t>PC Farmasi</a:t>
            </a:r>
            <a:endParaRPr b="1" sz="1800">
              <a:solidFill>
                <a:srgbClr val="1155CC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99" name="Google Shape;99;p14"/>
          <p:cNvCxnSpPr>
            <a:stCxn id="96" idx="0"/>
            <a:endCxn id="94" idx="2"/>
          </p:cNvCxnSpPr>
          <p:nvPr/>
        </p:nvCxnSpPr>
        <p:spPr>
          <a:xfrm flipH="1" rot="10800000">
            <a:off x="3768300" y="2314075"/>
            <a:ext cx="803700" cy="764700"/>
          </a:xfrm>
          <a:prstGeom prst="straightConnector1">
            <a:avLst/>
          </a:prstGeom>
          <a:noFill/>
          <a:ln cap="flat" cmpd="sng" w="19050">
            <a:solidFill>
              <a:srgbClr val="3C78D8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0" name="Google Shape;100;p14"/>
          <p:cNvCxnSpPr>
            <a:stCxn id="98" idx="0"/>
            <a:endCxn id="94" idx="2"/>
          </p:cNvCxnSpPr>
          <p:nvPr/>
        </p:nvCxnSpPr>
        <p:spPr>
          <a:xfrm rot="10800000">
            <a:off x="4572050" y="2314075"/>
            <a:ext cx="1113000" cy="764700"/>
          </a:xfrm>
          <a:prstGeom prst="straightConnector1">
            <a:avLst/>
          </a:prstGeom>
          <a:noFill/>
          <a:ln cap="flat" cmpd="sng" w="19050">
            <a:solidFill>
              <a:srgbClr val="3C78D8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1" name="Google Shape;101;p14"/>
          <p:cNvSpPr txBox="1"/>
          <p:nvPr/>
        </p:nvSpPr>
        <p:spPr>
          <a:xfrm>
            <a:off x="6871575" y="3078775"/>
            <a:ext cx="1681800" cy="545400"/>
          </a:xfrm>
          <a:prstGeom prst="rect">
            <a:avLst/>
          </a:prstGeom>
          <a:noFill/>
          <a:ln cap="flat" cmpd="sng" w="28575">
            <a:solidFill>
              <a:srgbClr val="A4C2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1155CC"/>
                </a:solidFill>
                <a:latin typeface="Roboto"/>
                <a:ea typeface="Roboto"/>
                <a:cs typeface="Roboto"/>
                <a:sym typeface="Roboto"/>
              </a:rPr>
              <a:t>PC Sekretariat</a:t>
            </a:r>
            <a:endParaRPr b="1" sz="1800">
              <a:solidFill>
                <a:srgbClr val="1155CC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02" name="Google Shape;102;p14"/>
          <p:cNvCxnSpPr>
            <a:stCxn id="101" idx="0"/>
            <a:endCxn id="95" idx="2"/>
          </p:cNvCxnSpPr>
          <p:nvPr/>
        </p:nvCxnSpPr>
        <p:spPr>
          <a:xfrm rot="10800000">
            <a:off x="7712475" y="2314075"/>
            <a:ext cx="0" cy="764700"/>
          </a:xfrm>
          <a:prstGeom prst="straightConnector1">
            <a:avLst/>
          </a:prstGeom>
          <a:noFill/>
          <a:ln cap="flat" cmpd="sng" w="19050">
            <a:solidFill>
              <a:srgbClr val="3C78D8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3" name="Google Shape;103;p14"/>
          <p:cNvSpPr txBox="1"/>
          <p:nvPr/>
        </p:nvSpPr>
        <p:spPr>
          <a:xfrm>
            <a:off x="334625" y="297450"/>
            <a:ext cx="8465100" cy="12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Alamat akses server SIPAS tidak tersentralisasi</a:t>
            </a:r>
            <a:endParaRPr b="1" sz="3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5"/>
          <p:cNvSpPr txBox="1"/>
          <p:nvPr/>
        </p:nvSpPr>
        <p:spPr>
          <a:xfrm>
            <a:off x="334625" y="297450"/>
            <a:ext cx="5961600" cy="12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488250" y="1922900"/>
            <a:ext cx="8167500" cy="152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Dari 3 alamat akses, hasil PING rata-rata diatas 2 digit milidetik dan terjadi lonjakan nilai yang signifikan dari 3 digit ke 1 digit dan sebaliknya.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Contoh: dari 58 milidetik ke 1 milidetik lalu naik menjadi 105 milidetik.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0" name="Google Shape;110;p15"/>
          <p:cNvSpPr txBox="1"/>
          <p:nvPr>
            <p:ph type="title"/>
          </p:nvPr>
        </p:nvSpPr>
        <p:spPr>
          <a:xfrm>
            <a:off x="311700" y="410000"/>
            <a:ext cx="8520600" cy="112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Hasil PING server SIPAS dibawah standar dan tidak stabil</a:t>
            </a:r>
            <a:endParaRPr b="1"/>
          </a:p>
        </p:txBody>
      </p:sp>
      <p:sp>
        <p:nvSpPr>
          <p:cNvPr id="111" name="Google Shape;111;p15"/>
          <p:cNvSpPr txBox="1"/>
          <p:nvPr/>
        </p:nvSpPr>
        <p:spPr>
          <a:xfrm>
            <a:off x="488250" y="3518600"/>
            <a:ext cx="8167500" cy="71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Roboto"/>
                <a:ea typeface="Roboto"/>
                <a:cs typeface="Roboto"/>
                <a:sym typeface="Roboto"/>
              </a:rPr>
              <a:t>Standar hasil PING server lokal adalah 1 digit milidetik </a:t>
            </a:r>
            <a:endParaRPr b="1"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Roboto"/>
                <a:ea typeface="Roboto"/>
                <a:cs typeface="Roboto"/>
                <a:sym typeface="Roboto"/>
              </a:rPr>
              <a:t>dan stabil (tidak ada lonjakan yang signifikan)</a:t>
            </a:r>
            <a:endParaRPr b="1" sz="18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311700" y="410000"/>
            <a:ext cx="8520600" cy="108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Hasil PING DNS Google (internet) lebih baik dari server SIPAS</a:t>
            </a:r>
            <a:endParaRPr/>
          </a:p>
        </p:txBody>
      </p:sp>
      <p:sp>
        <p:nvSpPr>
          <p:cNvPr id="117" name="Google Shape;117;p16"/>
          <p:cNvSpPr txBox="1"/>
          <p:nvPr>
            <p:ph idx="1" type="body"/>
          </p:nvPr>
        </p:nvSpPr>
        <p:spPr>
          <a:xfrm>
            <a:off x="311700" y="1897750"/>
            <a:ext cx="8339400" cy="86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Hasil PING lebih stabil dan nilai yang ditampilkan lebih kecil dari PING server lokal SIPAS (berada di 2 digit milidetik)</a:t>
            </a:r>
            <a:endParaRPr/>
          </a:p>
        </p:txBody>
      </p:sp>
      <p:sp>
        <p:nvSpPr>
          <p:cNvPr id="118" name="Google Shape;118;p16"/>
          <p:cNvSpPr txBox="1"/>
          <p:nvPr/>
        </p:nvSpPr>
        <p:spPr>
          <a:xfrm>
            <a:off x="311700" y="3022825"/>
            <a:ext cx="8167500" cy="71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Roboto"/>
                <a:ea typeface="Roboto"/>
                <a:cs typeface="Roboto"/>
                <a:sym typeface="Roboto"/>
              </a:rPr>
              <a:t>Standar hasil PING antara lokal dengan internet yaitu server lokal lebih baik (nilai digit lebih kecil) daripada DNS Google (internet)</a:t>
            </a:r>
            <a:endParaRPr b="1" sz="18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Posibilitas crash gateway &amp; switch looping</a:t>
            </a:r>
            <a:endParaRPr b="1"/>
          </a:p>
        </p:txBody>
      </p:sp>
      <p:sp>
        <p:nvSpPr>
          <p:cNvPr id="124" name="Google Shape;124;p17"/>
          <p:cNvSpPr txBox="1"/>
          <p:nvPr>
            <p:ph idx="1" type="body"/>
          </p:nvPr>
        </p:nvSpPr>
        <p:spPr>
          <a:xfrm>
            <a:off x="311700" y="1458475"/>
            <a:ext cx="8520600" cy="30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Crash gateway :</a:t>
            </a:r>
            <a:r>
              <a:rPr lang="en"/>
              <a:t> kondisi gateway mendapatkan dua gateway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Switch looping :</a:t>
            </a:r>
            <a:r>
              <a:rPr lang="en"/>
              <a:t> kondisi kedua ujung kabel terkoneksi pada switch yang sama.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Kemungkinan disebabkan oleh kejanggalan pada topologi jaringan, yaitu </a:t>
            </a:r>
            <a:r>
              <a:rPr lang="en"/>
              <a:t>client yang menggunakan SIPAS </a:t>
            </a:r>
            <a:r>
              <a:rPr b="1" lang="en"/>
              <a:t>tidak terhubung langsung dengan router</a:t>
            </a:r>
            <a:r>
              <a:rPr lang="en"/>
              <a:t> </a:t>
            </a:r>
            <a:r>
              <a:rPr b="1" lang="en"/>
              <a:t>melainkan terhubung dengan IP alias</a:t>
            </a:r>
            <a:r>
              <a:rPr lang="en"/>
              <a:t> yang ditambahkan pada server SIPAS.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Posibilitas crash antar DHCP server</a:t>
            </a:r>
            <a:endParaRPr b="1"/>
          </a:p>
        </p:txBody>
      </p:sp>
      <p:sp>
        <p:nvSpPr>
          <p:cNvPr id="130" name="Google Shape;130;p18"/>
          <p:cNvSpPr txBox="1"/>
          <p:nvPr>
            <p:ph idx="1" type="body"/>
          </p:nvPr>
        </p:nvSpPr>
        <p:spPr>
          <a:xfrm>
            <a:off x="311700" y="1610875"/>
            <a:ext cx="8520600" cy="147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28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</a:t>
            </a:r>
            <a:r>
              <a:rPr lang="en"/>
              <a:t>eberapa komputer yang mendapatkan IP DHCP bukan didapatkan dari router melainkan dari server SIPAS. Ini dapat berakibat terjadinya crash antar DHCP Server.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REKOMENDASI TINDAKAN</a:t>
            </a:r>
            <a:endParaRPr b="1"/>
          </a:p>
        </p:txBody>
      </p:sp>
      <p:sp>
        <p:nvSpPr>
          <p:cNvPr id="136" name="Google Shape;136;p19"/>
          <p:cNvSpPr txBox="1"/>
          <p:nvPr/>
        </p:nvSpPr>
        <p:spPr>
          <a:xfrm>
            <a:off x="372000" y="1304850"/>
            <a:ext cx="2628900" cy="834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9"/>
          <p:cNvSpPr txBox="1"/>
          <p:nvPr/>
        </p:nvSpPr>
        <p:spPr>
          <a:xfrm>
            <a:off x="3324050" y="1304875"/>
            <a:ext cx="2628900" cy="834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9"/>
          <p:cNvSpPr/>
          <p:nvPr/>
        </p:nvSpPr>
        <p:spPr>
          <a:xfrm>
            <a:off x="3320450" y="2138875"/>
            <a:ext cx="2628900" cy="25824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9"/>
          <p:cNvSpPr txBox="1"/>
          <p:nvPr>
            <p:ph idx="4294967295" type="body"/>
          </p:nvPr>
        </p:nvSpPr>
        <p:spPr>
          <a:xfrm>
            <a:off x="3396775" y="2218375"/>
            <a:ext cx="2478600" cy="24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/>
              <a:t>Direkomendasikan menggunakan Mikrotik dengan seri Mikrobits yang mempunyai performa lebih bagus dari seri lainnya.</a:t>
            </a:r>
            <a:endParaRPr sz="1600"/>
          </a:p>
        </p:txBody>
      </p:sp>
      <p:sp>
        <p:nvSpPr>
          <p:cNvPr id="140" name="Google Shape;140;p19"/>
          <p:cNvSpPr/>
          <p:nvPr/>
        </p:nvSpPr>
        <p:spPr>
          <a:xfrm>
            <a:off x="6215400" y="2138875"/>
            <a:ext cx="2628900" cy="25824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9"/>
          <p:cNvSpPr txBox="1"/>
          <p:nvPr/>
        </p:nvSpPr>
        <p:spPr>
          <a:xfrm>
            <a:off x="6212550" y="1304875"/>
            <a:ext cx="2632500" cy="834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9"/>
          <p:cNvSpPr txBox="1"/>
          <p:nvPr>
            <p:ph idx="4294967295" type="body"/>
          </p:nvPr>
        </p:nvSpPr>
        <p:spPr>
          <a:xfrm>
            <a:off x="6272475" y="1304875"/>
            <a:ext cx="2494500" cy="83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Pengembangan Aplikasi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43" name="Google Shape;143;p19"/>
          <p:cNvSpPr txBox="1"/>
          <p:nvPr>
            <p:ph idx="4294967295" type="body"/>
          </p:nvPr>
        </p:nvSpPr>
        <p:spPr>
          <a:xfrm>
            <a:off x="6286400" y="2218525"/>
            <a:ext cx="2478600" cy="24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Pemasangan data cache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Kompresi data transfer dan dokumen surat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Pemasangan HTTPS untuk mobile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600"/>
          </a:p>
        </p:txBody>
      </p:sp>
      <p:sp>
        <p:nvSpPr>
          <p:cNvPr id="144" name="Google Shape;144;p19"/>
          <p:cNvSpPr txBox="1"/>
          <p:nvPr>
            <p:ph idx="4294967295" type="body"/>
          </p:nvPr>
        </p:nvSpPr>
        <p:spPr>
          <a:xfrm>
            <a:off x="3389438" y="1304875"/>
            <a:ext cx="2494500" cy="83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Upgrade Router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45" name="Google Shape;145;p19"/>
          <p:cNvSpPr txBox="1"/>
          <p:nvPr>
            <p:ph idx="4294967295" type="body"/>
          </p:nvPr>
        </p:nvSpPr>
        <p:spPr>
          <a:xfrm>
            <a:off x="439200" y="1306700"/>
            <a:ext cx="2494500" cy="75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Penyesuaian Topologi Jaringan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46" name="Google Shape;146;p19"/>
          <p:cNvSpPr/>
          <p:nvPr/>
        </p:nvSpPr>
        <p:spPr>
          <a:xfrm>
            <a:off x="368730" y="2140675"/>
            <a:ext cx="2628900" cy="25824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9"/>
          <p:cNvSpPr txBox="1"/>
          <p:nvPr>
            <p:ph idx="4294967295" type="body"/>
          </p:nvPr>
        </p:nvSpPr>
        <p:spPr>
          <a:xfrm>
            <a:off x="443875" y="2218525"/>
            <a:ext cx="2478600" cy="24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Direkomendasikan untuk melakukan sentralisasi langsung menggunakan router</a:t>
            </a:r>
            <a:endParaRPr sz="1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TINDAKAN YANG JUGA PERLU DIPERTIMBANGKAN</a:t>
            </a:r>
            <a:endParaRPr b="1"/>
          </a:p>
        </p:txBody>
      </p:sp>
      <p:sp>
        <p:nvSpPr>
          <p:cNvPr id="153" name="Google Shape;153;p20"/>
          <p:cNvSpPr txBox="1"/>
          <p:nvPr>
            <p:ph idx="1" type="body"/>
          </p:nvPr>
        </p:nvSpPr>
        <p:spPr>
          <a:xfrm>
            <a:off x="311700" y="1804100"/>
            <a:ext cx="8520600" cy="276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Sentralisasi server (data center), untuk memudahkan manajemen dan pembagian resource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Penerapan tool monitoring yang seragam, untuk mempermudah pemantauan performa tiap-tiap server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434343"/>
        </a:solidFill>
      </p:bgPr>
    </p:bg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1"/>
          <p:cNvSpPr txBox="1"/>
          <p:nvPr>
            <p:ph idx="2" type="body"/>
          </p:nvPr>
        </p:nvSpPr>
        <p:spPr>
          <a:xfrm>
            <a:off x="4452200" y="3551650"/>
            <a:ext cx="3409800" cy="86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MALANG, FEBRUARI 2020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TIM IT SIPAS</a:t>
            </a:r>
            <a:endParaRPr/>
          </a:p>
        </p:txBody>
      </p:sp>
      <p:pic>
        <p:nvPicPr>
          <p:cNvPr id="159" name="Google Shape;15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2200" y="700088"/>
            <a:ext cx="2971800" cy="3743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